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1.xml" ContentType="application/vnd.openxmlformats-officedocument.presentationml.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36"/>
  </p:notesMasterIdLst>
  <p:handoutMasterIdLst>
    <p:handoutMasterId r:id="rId37"/>
  </p:handoutMasterIdLst>
  <p:sldIdLst>
    <p:sldId id="428" r:id="rId2"/>
    <p:sldId id="430" r:id="rId3"/>
    <p:sldId id="450" r:id="rId4"/>
    <p:sldId id="451" r:id="rId5"/>
    <p:sldId id="449" r:id="rId6"/>
    <p:sldId id="431" r:id="rId7"/>
    <p:sldId id="257" r:id="rId8"/>
    <p:sldId id="375" r:id="rId9"/>
    <p:sldId id="384" r:id="rId10"/>
    <p:sldId id="378" r:id="rId11"/>
    <p:sldId id="432" r:id="rId12"/>
    <p:sldId id="433" r:id="rId13"/>
    <p:sldId id="434" r:id="rId14"/>
    <p:sldId id="435" r:id="rId15"/>
    <p:sldId id="436" r:id="rId16"/>
    <p:sldId id="383" r:id="rId17"/>
    <p:sldId id="385" r:id="rId18"/>
    <p:sldId id="258" r:id="rId19"/>
    <p:sldId id="443" r:id="rId20"/>
    <p:sldId id="444" r:id="rId21"/>
    <p:sldId id="445" r:id="rId22"/>
    <p:sldId id="446" r:id="rId23"/>
    <p:sldId id="438" r:id="rId24"/>
    <p:sldId id="259" r:id="rId25"/>
    <p:sldId id="262" r:id="rId26"/>
    <p:sldId id="447" r:id="rId27"/>
    <p:sldId id="448" r:id="rId28"/>
    <p:sldId id="425" r:id="rId29"/>
    <p:sldId id="440" r:id="rId30"/>
    <p:sldId id="442" r:id="rId31"/>
    <p:sldId id="439" r:id="rId32"/>
    <p:sldId id="260" r:id="rId33"/>
    <p:sldId id="429" r:id="rId34"/>
    <p:sldId id="452"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6" clrIdx="0"/>
  <p:cmAuthor id="1" name="mark.schenewerk" initials="m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F7FDFF"/>
    <a:srgbClr val="00C000"/>
    <a:srgbClr val="FFFFCC"/>
    <a:srgbClr val="FFFF00"/>
    <a:srgbClr val="AFFFAF"/>
    <a:srgbClr val="006400"/>
    <a:srgbClr val="CC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77" autoAdjust="0"/>
    <p:restoredTop sz="80932" autoAdjust="0"/>
  </p:normalViewPr>
  <p:slideViewPr>
    <p:cSldViewPr snapToGrid="0">
      <p:cViewPr varScale="1">
        <p:scale>
          <a:sx n="81" d="100"/>
          <a:sy n="81" d="100"/>
        </p:scale>
        <p:origin x="1626" y="90"/>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10" d="100"/>
        <a:sy n="110" d="100"/>
      </p:scale>
      <p:origin x="0" y="0"/>
    </p:cViewPr>
  </p:sorterViewPr>
  <p:notesViewPr>
    <p:cSldViewPr snapToGrid="0">
      <p:cViewPr varScale="1">
        <p:scale>
          <a:sx n="71" d="100"/>
          <a:sy n="71" d="100"/>
        </p:scale>
        <p:origin x="-170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6-24T13:28:36.881" idx="6">
    <p:pos x="10" y="10"/>
    <p:text>I don't like this question.  I think the benefits are obvious.  Not only that but OPUS-P is anticipated.  
But it is your call.</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34" charset="0"/>
              </a:defRPr>
            </a:lvl1pPr>
          </a:lstStyle>
          <a:p>
            <a:pPr>
              <a:defRPr/>
            </a:pPr>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r>
              <a:rPr lang="en-US"/>
              <a:t>Introduction</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34" charset="0"/>
              </a:defRPr>
            </a:lvl1pPr>
          </a:lstStyle>
          <a:p>
            <a:pPr>
              <a:defRPr/>
            </a:pPr>
            <a:fld id="{9B429AAC-AB6A-442A-81B1-CB17649F6A80}" type="slidenum">
              <a:rPr lang="en-US"/>
              <a:pPr>
                <a:defRPr/>
              </a:pPr>
              <a:t>‹#›</a:t>
            </a:fld>
            <a:endParaRPr lang="en-US"/>
          </a:p>
        </p:txBody>
      </p:sp>
    </p:spTree>
    <p:extLst>
      <p:ext uri="{BB962C8B-B14F-4D97-AF65-F5344CB8AC3E}">
        <p14:creationId xmlns:p14="http://schemas.microsoft.com/office/powerpoint/2010/main" val="159589539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a:t>Introduction</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5E8EAAE-3795-432A-A50E-7D2AD1F20DBE}" type="slidenum">
              <a:rPr lang="en-US"/>
              <a:pPr>
                <a:defRPr/>
              </a:pPr>
              <a:t>‹#›</a:t>
            </a:fld>
            <a:endParaRPr lang="en-US"/>
          </a:p>
        </p:txBody>
      </p:sp>
    </p:spTree>
    <p:extLst>
      <p:ext uri="{BB962C8B-B14F-4D97-AF65-F5344CB8AC3E}">
        <p14:creationId xmlns:p14="http://schemas.microsoft.com/office/powerpoint/2010/main" val="74429144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indent="1588">
              <a:spcBef>
                <a:spcPct val="50000"/>
              </a:spcBef>
              <a:defRPr/>
            </a:pPr>
            <a:endParaRPr lang="en-US" dirty="0"/>
          </a:p>
        </p:txBody>
      </p:sp>
      <p:sp>
        <p:nvSpPr>
          <p:cNvPr id="24580" name="Slide Number Placeholder 3"/>
          <p:cNvSpPr>
            <a:spLocks noGrp="1"/>
          </p:cNvSpPr>
          <p:nvPr>
            <p:ph type="sldNum" sz="quarter" idx="5"/>
          </p:nvPr>
        </p:nvSpPr>
        <p:spPr>
          <a:noFill/>
        </p:spPr>
        <p:txBody>
          <a:bodyPr/>
          <a:lstStyle/>
          <a:p>
            <a:fld id="{49BAA7BA-06F7-4E97-BFB7-A63A80A935F2}" type="slidenum">
              <a:rPr lang="en-US" smtClean="0"/>
              <a:pPr/>
              <a:t>1</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dirty="0"/>
          </a:p>
        </p:txBody>
      </p:sp>
      <p:sp>
        <p:nvSpPr>
          <p:cNvPr id="32772" name="Slide Number Placeholder 3"/>
          <p:cNvSpPr>
            <a:spLocks noGrp="1"/>
          </p:cNvSpPr>
          <p:nvPr>
            <p:ph type="sldNum" sz="quarter" idx="5"/>
          </p:nvPr>
        </p:nvSpPr>
        <p:spPr>
          <a:noFill/>
        </p:spPr>
        <p:txBody>
          <a:bodyPr/>
          <a:lstStyle/>
          <a:p>
            <a:fld id="{719E6FBD-6FD8-4020-908A-E7A17620D966}" type="slidenum">
              <a:rPr lang="en-US" smtClean="0"/>
              <a:pPr/>
              <a:t>15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a:p>
        </p:txBody>
      </p:sp>
      <p:sp>
        <p:nvSpPr>
          <p:cNvPr id="33796" name="Slide Number Placeholder 3"/>
          <p:cNvSpPr>
            <a:spLocks noGrp="1"/>
          </p:cNvSpPr>
          <p:nvPr>
            <p:ph type="sldNum" sz="quarter" idx="5"/>
          </p:nvPr>
        </p:nvSpPr>
        <p:spPr>
          <a:noFill/>
        </p:spPr>
        <p:txBody>
          <a:bodyPr/>
          <a:lstStyle/>
          <a:p>
            <a:fld id="{DE751A69-0E88-4353-A3E8-6368A9E091D0}" type="slidenum">
              <a:rPr lang="en-US" smtClean="0"/>
              <a:pPr/>
              <a:t>16</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endParaRPr lang="en-US"/>
          </a:p>
        </p:txBody>
      </p:sp>
      <p:sp>
        <p:nvSpPr>
          <p:cNvPr id="34820" name="Slide Number Placeholder 3"/>
          <p:cNvSpPr>
            <a:spLocks noGrp="1"/>
          </p:cNvSpPr>
          <p:nvPr>
            <p:ph type="sldNum" sz="quarter" idx="5"/>
          </p:nvPr>
        </p:nvSpPr>
        <p:spPr>
          <a:noFill/>
        </p:spPr>
        <p:txBody>
          <a:bodyPr/>
          <a:lstStyle/>
          <a:p>
            <a:fld id="{4FC5C2B6-DDF8-4C78-922B-9F8EAEC6AF8E}" type="slidenum">
              <a:rPr lang="en-US" smtClean="0"/>
              <a:pPr/>
              <a:t>17</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OPUS solutions are independent</a:t>
            </a:r>
            <a:r>
              <a:rPr lang="en-US" baseline="0" dirty="0"/>
              <a:t> of each other, but they may be indirectly related …</a:t>
            </a:r>
          </a:p>
          <a:p>
            <a:pPr marL="171450" indent="-171450">
              <a:buFont typeface="Arial" pitchFamily="34" charset="0"/>
              <a:buChar char="•"/>
            </a:pPr>
            <a:r>
              <a:rPr lang="en-US" baseline="0" dirty="0"/>
              <a:t>Marks might “share” their environment (similar atmosphere over both).</a:t>
            </a:r>
          </a:p>
          <a:p>
            <a:pPr marL="171450" indent="-171450">
              <a:buFont typeface="Arial" pitchFamily="34" charset="0"/>
              <a:buChar char="•"/>
            </a:pPr>
            <a:r>
              <a:rPr lang="en-US" baseline="0" dirty="0"/>
              <a:t>Data might “share” the same GNSS constellation geometry.</a:t>
            </a:r>
          </a:p>
          <a:p>
            <a:pPr marL="171450" indent="-171450">
              <a:buFont typeface="Arial" pitchFamily="34" charset="0"/>
              <a:buChar char="•"/>
            </a:pPr>
            <a:r>
              <a:rPr lang="en-US" baseline="0" dirty="0"/>
              <a:t>OPUS solutions may “share” some or all of the same CORS.</a:t>
            </a:r>
          </a:p>
          <a:p>
            <a:pPr marL="171450" indent="-171450">
              <a:buFont typeface="Arial" pitchFamily="34" charset="0"/>
              <a:buChar char="•"/>
            </a:pPr>
            <a:r>
              <a:rPr lang="en-US" baseline="0" dirty="0"/>
              <a:t>Etc.</a:t>
            </a:r>
          </a:p>
          <a:p>
            <a:pPr marL="171450" indent="-171450">
              <a:buFont typeface="Arial" pitchFamily="34" charset="0"/>
              <a:buChar char="•"/>
            </a:pPr>
            <a:endParaRPr lang="en-US" baseline="0" dirty="0"/>
          </a:p>
          <a:p>
            <a:pPr marL="0" indent="0">
              <a:buFont typeface="Arial" pitchFamily="34" charset="0"/>
              <a:buNone/>
            </a:pPr>
            <a:r>
              <a:rPr lang="en-US" baseline="0" dirty="0"/>
              <a:t>These correlations can increase with project size.</a:t>
            </a:r>
          </a:p>
          <a:p>
            <a:endParaRPr lang="en-US" baseline="0"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Combining your data logically can improve results:</a:t>
            </a:r>
          </a:p>
          <a:p>
            <a:pPr marL="171450" indent="-171450">
              <a:buFont typeface="Arial" pitchFamily="34" charset="0"/>
              <a:buChar char="•"/>
            </a:pPr>
            <a:r>
              <a:rPr lang="en-US" baseline="0" dirty="0"/>
              <a:t>Neutral atmosphere (</a:t>
            </a:r>
            <a:r>
              <a:rPr lang="en-US" baseline="0" dirty="0" err="1"/>
              <a:t>tropo</a:t>
            </a:r>
            <a:r>
              <a:rPr lang="en-US" baseline="0" dirty="0"/>
              <a:t>) corrections can be improved which, in turn, can help with other things like phase ambiguity resolution.</a:t>
            </a:r>
          </a:p>
          <a:p>
            <a:pPr marL="171450" indent="-171450">
              <a:buFont typeface="Arial" pitchFamily="34" charset="0"/>
              <a:buChar char="•"/>
            </a:pPr>
            <a:r>
              <a:rPr lang="en-US" baseline="0" dirty="0"/>
              <a:t>Common mode effects, like baselines connecting the same CORS common to different marks, can be de-correlated.</a:t>
            </a:r>
          </a:p>
          <a:p>
            <a:pPr marL="171450" indent="-171450">
              <a:buFont typeface="Arial" pitchFamily="34" charset="0"/>
              <a:buChar char="•"/>
            </a:pPr>
            <a:endParaRPr lang="en-US" baseline="0" dirty="0"/>
          </a:p>
          <a:p>
            <a:r>
              <a:rPr lang="en-US" baseline="0" dirty="0"/>
              <a:t>OPUS Projects tries to logically group data together:</a:t>
            </a:r>
          </a:p>
          <a:p>
            <a:pPr marL="171450" indent="-171450">
              <a:buFont typeface="Arial" pitchFamily="34" charset="0"/>
              <a:buChar char="•"/>
            </a:pPr>
            <a:r>
              <a:rPr lang="en-US" baseline="0" dirty="0"/>
              <a:t>Data from the same mark are associated with that mark.</a:t>
            </a:r>
          </a:p>
          <a:p>
            <a:pPr marL="171450" indent="-171450">
              <a:buFont typeface="Arial" pitchFamily="34" charset="0"/>
              <a:buChar char="•"/>
            </a:pPr>
            <a:r>
              <a:rPr lang="en-US" baseline="0" dirty="0"/>
              <a:t>Marks simultaneously occupied are grouped into sessions. Session processing improve consistency and accuracy.</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a:t>
            </a:r>
            <a:r>
              <a:rPr lang="en-US" baseline="0" dirty="0"/>
              <a:t> concepts can be extended to other marks and other sessions.</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Ultimately, combining session solutions into an adjustment can improve accuracy for the entire network.</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Very broadly,</a:t>
            </a:r>
            <a:r>
              <a:rPr lang="en-US" baseline="0" dirty="0"/>
              <a:t> you probably go through these or very similar steps for every project.</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The steps when using OPUS Projects are very similar,</a:t>
            </a:r>
            <a:r>
              <a:rPr lang="en-US" baseline="0" dirty="0"/>
              <a:t> but the steps in black use OPUS Projects rather than your own resources.</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26</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Publishing to the NGS Integrated Database is covered separately</a:t>
            </a:r>
            <a:r>
              <a:rPr lang="en-US" baseline="0" dirty="0"/>
              <a:t> (</a:t>
            </a:r>
            <a:r>
              <a:rPr lang="en-US" baseline="0" dirty="0" err="1"/>
              <a:t>Bluebooking</a:t>
            </a:r>
            <a:r>
              <a:rPr lang="en-US" baseline="0" dirty="0"/>
              <a:t> using OPUS Projects).</a:t>
            </a:r>
            <a:endParaRPr lang="en-US" dirty="0"/>
          </a:p>
          <a:p>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27</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OPUS Projects Manager Training</a:t>
            </a:r>
            <a:endParaRPr lang="en-US" dirty="0"/>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a:t>
            </a:fld>
            <a:endParaRPr lang="en-US"/>
          </a:p>
        </p:txBody>
      </p:sp>
    </p:spTree>
    <p:extLst>
      <p:ext uri="{BB962C8B-B14F-4D97-AF65-F5344CB8AC3E}">
        <p14:creationId xmlns:p14="http://schemas.microsoft.com/office/powerpoint/2010/main" val="282719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dirty="0"/>
              <a:t>Projects exists on an NGS server and are only accessible through the OPUS Projects Web interface.</a:t>
            </a:r>
          </a:p>
          <a:p>
            <a:r>
              <a:rPr lang="en-US" dirty="0"/>
              <a:t>The entire white box represents a project.</a:t>
            </a:r>
          </a:p>
          <a:p>
            <a:r>
              <a:rPr lang="en-US" dirty="0"/>
              <a:t>The allocation of resources for a project is step 1.</a:t>
            </a:r>
          </a:p>
          <a:p>
            <a:r>
              <a:rPr lang="en-US" dirty="0"/>
              <a:t>The orange icons on the left represent step 2: uploading data into the project.</a:t>
            </a:r>
          </a:p>
          <a:p>
            <a:r>
              <a:rPr lang="en-US" dirty="0"/>
              <a:t>The green icons in the middle represent step 3: processing individual sessions and solution quality control.</a:t>
            </a:r>
          </a:p>
          <a:p>
            <a:r>
              <a:rPr lang="en-US" dirty="0"/>
              <a:t>The blue icons on the right represent step 4: network adjustment.</a:t>
            </a:r>
          </a:p>
          <a:p>
            <a:r>
              <a:rPr lang="en-US" dirty="0"/>
              <a:t>The purple icons on the far right represent the publishing</a:t>
            </a:r>
            <a:r>
              <a:rPr lang="en-US" baseline="0" dirty="0"/>
              <a:t> options.</a:t>
            </a:r>
            <a:endParaRPr lang="en-US" dirty="0"/>
          </a:p>
        </p:txBody>
      </p:sp>
      <p:sp>
        <p:nvSpPr>
          <p:cNvPr id="36868" name="Slide Number Placeholder 3"/>
          <p:cNvSpPr>
            <a:spLocks noGrp="1"/>
          </p:cNvSpPr>
          <p:nvPr>
            <p:ph type="sldNum" sz="quarter" idx="5"/>
          </p:nvPr>
        </p:nvSpPr>
        <p:spPr>
          <a:noFill/>
        </p:spPr>
        <p:txBody>
          <a:bodyPr/>
          <a:lstStyle/>
          <a:p>
            <a:fld id="{F51C67AF-2EAF-4821-AD22-0FF8A9D34823}" type="slidenum">
              <a:rPr lang="en-US" smtClean="0"/>
              <a:pPr/>
              <a:t>28</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 of data files</a:t>
            </a:r>
            <a:r>
              <a:rPr lang="en-US" baseline="0" dirty="0"/>
              <a:t> &lt; a few hundred implies:</a:t>
            </a:r>
          </a:p>
          <a:p>
            <a:pPr marL="171450" indent="-171450">
              <a:buFont typeface="Arial" pitchFamily="34" charset="0"/>
              <a:buChar char="•"/>
            </a:pPr>
            <a:r>
              <a:rPr lang="en-US" baseline="0" dirty="0"/>
              <a:t>A few marks occupied many times.</a:t>
            </a:r>
          </a:p>
          <a:p>
            <a:pPr marL="171450" indent="-171450">
              <a:buFont typeface="Arial" pitchFamily="34" charset="0"/>
              <a:buChar char="•"/>
            </a:pPr>
            <a:r>
              <a:rPr lang="en-US" baseline="0" dirty="0"/>
              <a:t>Many marks occupied a few times.</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30</a:t>
            </a:fld>
            <a:endParaRPr lang="en-US"/>
          </a:p>
        </p:txBody>
      </p:sp>
    </p:spTree>
    <p:extLst>
      <p:ext uri="{BB962C8B-B14F-4D97-AF65-F5344CB8AC3E}">
        <p14:creationId xmlns:p14="http://schemas.microsoft.com/office/powerpoint/2010/main" val="2970031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G.I.G.O.</a:t>
            </a:r>
            <a:r>
              <a:rPr lang="en-US" baseline="0" dirty="0"/>
              <a:t> = garbage in, garbage out</a:t>
            </a:r>
            <a:endParaRPr lang="en-US" dirty="0"/>
          </a:p>
        </p:txBody>
      </p:sp>
      <p:sp>
        <p:nvSpPr>
          <p:cNvPr id="4" name="Header Placeholder 3"/>
          <p:cNvSpPr>
            <a:spLocks noGrp="1"/>
          </p:cNvSpPr>
          <p:nvPr>
            <p:ph type="hdr" sz="quarter" idx="10"/>
          </p:nvPr>
        </p:nvSpPr>
        <p:spPr/>
        <p:txBody>
          <a:bodyPr/>
          <a:lstStyle/>
          <a:p>
            <a:pPr>
              <a:defRPr/>
            </a:pPr>
            <a:r>
              <a:rPr lang="en-US"/>
              <a:t>OPUS Projects Manager Training</a:t>
            </a:r>
            <a:endParaRPr lang="en-US" dirty="0"/>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31</a:t>
            </a:fld>
            <a:endParaRPr lang="en-US"/>
          </a:p>
        </p:txBody>
      </p:sp>
    </p:spTree>
    <p:extLst>
      <p:ext uri="{BB962C8B-B14F-4D97-AF65-F5344CB8AC3E}">
        <p14:creationId xmlns:p14="http://schemas.microsoft.com/office/powerpoint/2010/main" val="29689714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200" dirty="0"/>
          </a:p>
          <a:p>
            <a:pPr marL="171450" indent="-171450">
              <a:buFont typeface="Arial" pitchFamily="34" charset="0"/>
              <a:buChar char="•"/>
            </a:pPr>
            <a:r>
              <a:rPr lang="en-US" sz="1200" dirty="0"/>
              <a:t>Allowing data files &lt; 2 </a:t>
            </a:r>
            <a:r>
              <a:rPr lang="en-US" sz="1200" dirty="0" err="1"/>
              <a:t>hrs</a:t>
            </a:r>
            <a:r>
              <a:rPr lang="en-US" sz="1200" dirty="0"/>
              <a:t> in duration.</a:t>
            </a:r>
            <a:br>
              <a:rPr lang="en-US" sz="1200" dirty="0"/>
            </a:br>
            <a:r>
              <a:rPr lang="en-US" sz="1200" dirty="0"/>
              <a:t>Target: </a:t>
            </a:r>
            <a:r>
              <a:rPr lang="en-US" dirty="0"/>
              <a:t>Allow OPUS Rapid-Static</a:t>
            </a:r>
            <a:r>
              <a:rPr lang="en-US" baseline="0" dirty="0"/>
              <a:t> and Static uploads </a:t>
            </a:r>
            <a:r>
              <a:rPr lang="en-US" dirty="0"/>
              <a:t>by </a:t>
            </a:r>
            <a:r>
              <a:rPr lang="en-US" sz="1200" dirty="0"/>
              <a:t>January, 2014.</a:t>
            </a:r>
          </a:p>
          <a:p>
            <a:pPr marL="171450" indent="-171450">
              <a:buFont typeface="Arial" pitchFamily="34" charset="0"/>
              <a:buChar char="•"/>
            </a:pPr>
            <a:endParaRPr lang="en-US" sz="1200" dirty="0"/>
          </a:p>
          <a:p>
            <a:pPr marL="171450" indent="-171450">
              <a:buFont typeface="Arial" pitchFamily="34" charset="0"/>
              <a:buChar char="•"/>
            </a:pPr>
            <a:r>
              <a:rPr lang="en-US" sz="1200" dirty="0"/>
              <a:t>Better integration with CORS.</a:t>
            </a:r>
            <a:br>
              <a:rPr lang="en-US" sz="1200" dirty="0"/>
            </a:br>
            <a:r>
              <a:rPr lang="en-US" sz="1200" dirty="0"/>
              <a:t>Target: ?  Work </a:t>
            </a:r>
            <a:r>
              <a:rPr lang="en-US" sz="1200" baseline="0" dirty="0"/>
              <a:t>has begun on a new interface.</a:t>
            </a:r>
          </a:p>
          <a:p>
            <a:pPr marL="171450" indent="-171450">
              <a:buFont typeface="Arial" pitchFamily="34" charset="0"/>
              <a:buChar char="•"/>
            </a:pPr>
            <a:endParaRPr lang="en-US" sz="1200" dirty="0"/>
          </a:p>
          <a:p>
            <a:pPr marL="171450" indent="-171450">
              <a:buFont typeface="Arial" pitchFamily="34" charset="0"/>
              <a:buChar char="•"/>
            </a:pPr>
            <a:r>
              <a:rPr lang="en-US" sz="1200" dirty="0"/>
              <a:t>Better support for publishing to the NGSIDB.</a:t>
            </a:r>
          </a:p>
          <a:p>
            <a:pPr marL="628650" lvl="1" indent="-171450">
              <a:buFont typeface="Courier New" pitchFamily="49" charset="0"/>
              <a:buChar char="o"/>
            </a:pPr>
            <a:r>
              <a:rPr lang="en-US" dirty="0"/>
              <a:t>B-</a:t>
            </a:r>
            <a:r>
              <a:rPr lang="en-US" baseline="0" dirty="0"/>
              <a:t> and g-files are available now.</a:t>
            </a:r>
          </a:p>
          <a:p>
            <a:pPr marL="628650" lvl="1" indent="-171450">
              <a:buFont typeface="Courier New" pitchFamily="49" charset="0"/>
              <a:buChar char="o"/>
            </a:pPr>
            <a:r>
              <a:rPr lang="en-US" baseline="0" dirty="0"/>
              <a:t>Better integration with conventional publishing activities.</a:t>
            </a:r>
          </a:p>
          <a:p>
            <a:pPr marL="628650" lvl="1" indent="-171450">
              <a:buFont typeface="Courier New" pitchFamily="49" charset="0"/>
              <a:buChar char="o"/>
            </a:pPr>
            <a:r>
              <a:rPr lang="en-US" baseline="0" dirty="0"/>
              <a:t>Act as a catalyst for other improvements (simpler, faster, more reliable).</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33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indent="1588">
              <a:spcBef>
                <a:spcPct val="50000"/>
              </a:spcBef>
              <a:defRPr/>
            </a:pPr>
            <a:endParaRPr lang="en-US" dirty="0"/>
          </a:p>
        </p:txBody>
      </p:sp>
      <p:sp>
        <p:nvSpPr>
          <p:cNvPr id="24580" name="Slide Number Placeholder 3"/>
          <p:cNvSpPr>
            <a:spLocks noGrp="1"/>
          </p:cNvSpPr>
          <p:nvPr>
            <p:ph type="sldNum" sz="quarter" idx="5"/>
          </p:nvPr>
        </p:nvSpPr>
        <p:spPr>
          <a:noFill/>
        </p:spPr>
        <p:txBody>
          <a:bodyPr/>
          <a:lstStyle/>
          <a:p>
            <a:fld id="{49BAA7BA-06F7-4E97-BFB7-A63A80A935F2}" type="slidenum">
              <a:rPr lang="en-US" smtClean="0"/>
              <a:pPr/>
              <a:t>34</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extLst>
      <p:ext uri="{BB962C8B-B14F-4D97-AF65-F5344CB8AC3E}">
        <p14:creationId xmlns:p14="http://schemas.microsoft.com/office/powerpoint/2010/main" val="1220572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en-US"/>
          </a:p>
        </p:txBody>
      </p:sp>
      <p:sp>
        <p:nvSpPr>
          <p:cNvPr id="25604" name="Slide Number Placeholder 3"/>
          <p:cNvSpPr>
            <a:spLocks noGrp="1"/>
          </p:cNvSpPr>
          <p:nvPr>
            <p:ph type="sldNum" sz="quarter" idx="5"/>
          </p:nvPr>
        </p:nvSpPr>
        <p:spPr>
          <a:noFill/>
        </p:spPr>
        <p:txBody>
          <a:bodyPr/>
          <a:lstStyle/>
          <a:p>
            <a:fld id="{1B5DB122-AC16-43B2-BE5E-77477372FD0A}" type="slidenum">
              <a:rPr lang="en-US" smtClean="0"/>
              <a:pPr/>
              <a:t>8</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en-US"/>
          </a:p>
        </p:txBody>
      </p:sp>
      <p:sp>
        <p:nvSpPr>
          <p:cNvPr id="26628" name="Slide Number Placeholder 3"/>
          <p:cNvSpPr>
            <a:spLocks noGrp="1"/>
          </p:cNvSpPr>
          <p:nvPr>
            <p:ph type="sldNum" sz="quarter" idx="5"/>
          </p:nvPr>
        </p:nvSpPr>
        <p:spPr>
          <a:noFill/>
        </p:spPr>
        <p:txBody>
          <a:bodyPr/>
          <a:lstStyle/>
          <a:p>
            <a:fld id="{DE08CAD4-F360-4692-A6D0-2A43F797676A}" type="slidenum">
              <a:rPr lang="en-US" smtClean="0"/>
              <a:pPr/>
              <a:t>9</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a:p>
        </p:txBody>
      </p:sp>
      <p:sp>
        <p:nvSpPr>
          <p:cNvPr id="27652" name="Slide Number Placeholder 3"/>
          <p:cNvSpPr>
            <a:spLocks noGrp="1"/>
          </p:cNvSpPr>
          <p:nvPr>
            <p:ph type="sldNum" sz="quarter" idx="5"/>
          </p:nvPr>
        </p:nvSpPr>
        <p:spPr>
          <a:noFill/>
        </p:spPr>
        <p:txBody>
          <a:bodyPr/>
          <a:lstStyle/>
          <a:p>
            <a:fld id="{A0A1A180-90F8-44D7-AD9A-F178BDAC2ECF}" type="slidenum">
              <a:rPr lang="en-US" smtClean="0"/>
              <a:pPr/>
              <a:t>10</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After about a month, you’ll receive an email warning that your training project will be deleted. If you’d like your training project to be preserved longer than a month, contact the OPUS‐Projects team.</a:t>
            </a:r>
          </a:p>
          <a:p>
            <a:endParaRPr lang="en-US" dirty="0"/>
          </a:p>
          <a:p>
            <a:r>
              <a:rPr lang="en-US" dirty="0"/>
              <a:t>Everybody have their project access information?</a:t>
            </a:r>
          </a:p>
        </p:txBody>
      </p:sp>
      <p:sp>
        <p:nvSpPr>
          <p:cNvPr id="28676" name="Slide Number Placeholder 3"/>
          <p:cNvSpPr>
            <a:spLocks noGrp="1"/>
          </p:cNvSpPr>
          <p:nvPr>
            <p:ph type="sldNum" sz="quarter" idx="5"/>
          </p:nvPr>
        </p:nvSpPr>
        <p:spPr>
          <a:noFill/>
        </p:spPr>
        <p:txBody>
          <a:bodyPr/>
          <a:lstStyle/>
          <a:p>
            <a:fld id="{0396B738-BA67-4332-9424-94EC07A4D602}" type="slidenum">
              <a:rPr lang="en-US" smtClean="0"/>
              <a:pPr/>
              <a:t>11</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US"/>
          </a:p>
        </p:txBody>
      </p:sp>
      <p:sp>
        <p:nvSpPr>
          <p:cNvPr id="29700" name="Slide Number Placeholder 3"/>
          <p:cNvSpPr>
            <a:spLocks noGrp="1"/>
          </p:cNvSpPr>
          <p:nvPr>
            <p:ph type="sldNum" sz="quarter" idx="5"/>
          </p:nvPr>
        </p:nvSpPr>
        <p:spPr>
          <a:noFill/>
        </p:spPr>
        <p:txBody>
          <a:bodyPr/>
          <a:lstStyle/>
          <a:p>
            <a:fld id="{B32E7D27-C430-4ED8-ABF1-3EF8A82A4516}" type="slidenum">
              <a:rPr lang="en-US" smtClean="0"/>
              <a:pPr/>
              <a:t>12</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dirty="0"/>
              <a:t>If anyone needs help downloading or extracting the contents of the ZIP file, let an instructor know during a break.</a:t>
            </a:r>
          </a:p>
        </p:txBody>
      </p:sp>
      <p:sp>
        <p:nvSpPr>
          <p:cNvPr id="30724" name="Slide Number Placeholder 3"/>
          <p:cNvSpPr>
            <a:spLocks noGrp="1"/>
          </p:cNvSpPr>
          <p:nvPr>
            <p:ph type="sldNum" sz="quarter" idx="5"/>
          </p:nvPr>
        </p:nvSpPr>
        <p:spPr>
          <a:noFill/>
        </p:spPr>
        <p:txBody>
          <a:bodyPr/>
          <a:lstStyle/>
          <a:p>
            <a:fld id="{C57324BD-7C53-48A4-88EB-EAD3E7F55F86}" type="slidenum">
              <a:rPr lang="en-US" smtClean="0"/>
              <a:pPr/>
              <a:t>13</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dirty="0"/>
          </a:p>
        </p:txBody>
      </p:sp>
      <p:sp>
        <p:nvSpPr>
          <p:cNvPr id="31748" name="Slide Number Placeholder 3"/>
          <p:cNvSpPr>
            <a:spLocks noGrp="1"/>
          </p:cNvSpPr>
          <p:nvPr>
            <p:ph type="sldNum" sz="quarter" idx="5"/>
          </p:nvPr>
        </p:nvSpPr>
        <p:spPr>
          <a:noFill/>
        </p:spPr>
        <p:txBody>
          <a:bodyPr/>
          <a:lstStyle/>
          <a:p>
            <a:fld id="{D721AEDC-DA6E-4F01-8EBD-113C7DC9157A}" type="slidenum">
              <a:rPr lang="en-US" smtClean="0"/>
              <a:pPr/>
              <a:t>14</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21643733-1CB0-44D9-972F-407DDDFCEB8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9C0CCE2-8734-43BC-9DBB-BA3C6421B2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5E922BD-AF8A-447D-8721-772F6E2713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E220C3D0-729A-4A15-8E23-72CBC95666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03E0E8A-1D43-4D8D-AEAC-C018B329A72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A56B9845-AF16-48D3-AA2D-82A72C93CC5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Introduction</a:t>
            </a:r>
          </a:p>
        </p:txBody>
      </p:sp>
      <p:sp>
        <p:nvSpPr>
          <p:cNvPr id="9" name="Slide Number Placeholder 5"/>
          <p:cNvSpPr>
            <a:spLocks noGrp="1"/>
          </p:cNvSpPr>
          <p:nvPr>
            <p:ph type="sldNum" sz="quarter" idx="12"/>
          </p:nvPr>
        </p:nvSpPr>
        <p:spPr/>
        <p:txBody>
          <a:bodyPr/>
          <a:lstStyle>
            <a:lvl1pPr>
              <a:defRPr/>
            </a:lvl1pPr>
          </a:lstStyle>
          <a:p>
            <a:pPr>
              <a:defRPr/>
            </a:pPr>
            <a:fld id="{9ADC6C8E-76D2-41B8-9724-5169A0B088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Introduction</a:t>
            </a:r>
          </a:p>
        </p:txBody>
      </p:sp>
      <p:sp>
        <p:nvSpPr>
          <p:cNvPr id="5" name="Slide Number Placeholder 5"/>
          <p:cNvSpPr>
            <a:spLocks noGrp="1"/>
          </p:cNvSpPr>
          <p:nvPr>
            <p:ph type="sldNum" sz="quarter" idx="12"/>
          </p:nvPr>
        </p:nvSpPr>
        <p:spPr/>
        <p:txBody>
          <a:bodyPr/>
          <a:lstStyle>
            <a:lvl1pPr>
              <a:defRPr/>
            </a:lvl1pPr>
          </a:lstStyle>
          <a:p>
            <a:pPr>
              <a:defRPr/>
            </a:pPr>
            <a:fld id="{EB26A731-1E89-4A21-A26A-D51F11606EB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Introduction</a:t>
            </a:r>
          </a:p>
        </p:txBody>
      </p:sp>
      <p:sp>
        <p:nvSpPr>
          <p:cNvPr id="4" name="Slide Number Placeholder 5"/>
          <p:cNvSpPr>
            <a:spLocks noGrp="1"/>
          </p:cNvSpPr>
          <p:nvPr>
            <p:ph type="sldNum" sz="quarter" idx="12"/>
          </p:nvPr>
        </p:nvSpPr>
        <p:spPr/>
        <p:txBody>
          <a:bodyPr/>
          <a:lstStyle>
            <a:lvl1pPr>
              <a:defRPr/>
            </a:lvl1pPr>
          </a:lstStyle>
          <a:p>
            <a:pPr>
              <a:defRPr/>
            </a:pPr>
            <a:fld id="{2842C21F-AE33-4746-B537-1CCBA51D535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0AE80448-B2EE-43F8-B0AE-716061E9B9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2023-10-16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01840401-0845-4AB3-BD82-79BDE7014F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457200"/>
            <a:ext cx="82296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27952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prstClr val="black">
                    <a:tint val="75000"/>
                  </a:prstClr>
                </a:solidFill>
                <a:latin typeface="+mn-lt"/>
              </a:defRPr>
            </a:lvl1pPr>
          </a:lstStyle>
          <a:p>
            <a:pPr>
              <a:defRPr/>
            </a:pPr>
            <a:r>
              <a:rPr lang="en-US"/>
              <a:t>2023-10-16</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prstClr val="black">
                    <a:tint val="75000"/>
                  </a:prstClr>
                </a:solidFill>
                <a:latin typeface="+mn-lt"/>
              </a:defRPr>
            </a:lvl1pPr>
          </a:lstStyle>
          <a:p>
            <a:pPr>
              <a:defRPr/>
            </a:pPr>
            <a:r>
              <a:rPr lang="en-US"/>
              <a:t>Introduction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060AF921-C10B-4E99-87EC-945BB7E191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hdr="0"/>
  <p:txStyles>
    <p:title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Calibri" pitchFamily="34" charset="0"/>
        </a:defRPr>
      </a:lvl2pPr>
      <a:lvl3pPr algn="l" rtl="0" fontAlgn="base">
        <a:spcBef>
          <a:spcPct val="0"/>
        </a:spcBef>
        <a:spcAft>
          <a:spcPct val="0"/>
        </a:spcAft>
        <a:defRPr sz="4400">
          <a:solidFill>
            <a:schemeClr val="tx1"/>
          </a:solidFill>
          <a:latin typeface="Calibri" pitchFamily="34" charset="0"/>
        </a:defRPr>
      </a:lvl3pPr>
      <a:lvl4pPr algn="l" rtl="0" fontAlgn="base">
        <a:spcBef>
          <a:spcPct val="0"/>
        </a:spcBef>
        <a:spcAft>
          <a:spcPct val="0"/>
        </a:spcAft>
        <a:defRPr sz="4400">
          <a:solidFill>
            <a:schemeClr val="tx1"/>
          </a:solidFill>
          <a:latin typeface="Calibri" pitchFamily="34" charset="0"/>
        </a:defRPr>
      </a:lvl4pPr>
      <a:lvl5pPr algn="l"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dirty="0"/>
            </a:br>
            <a:r>
              <a:rPr lang="en-US" dirty="0"/>
              <a:t> ngs.opus.projects@noaa.gov</a:t>
            </a:r>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15DE4E45-0408-4461-A580-A51800A53FEC}" type="slidenum">
              <a:rPr lang="en-US" smtClean="0"/>
              <a:pPr>
                <a:defRPr/>
              </a:pPr>
              <a:t>1</a:t>
            </a:fld>
            <a:endParaRPr lang="en-US"/>
          </a:p>
        </p:txBody>
      </p:sp>
      <p:sp>
        <p:nvSpPr>
          <p:cNvPr id="12" name="Footer Placeholder 11"/>
          <p:cNvSpPr>
            <a:spLocks noGrp="1"/>
          </p:cNvSpPr>
          <p:nvPr>
            <p:ph type="ftr" sz="quarter" idx="11"/>
          </p:nvPr>
        </p:nvSpPr>
        <p:spPr/>
        <p:txBody>
          <a:bodyPr/>
          <a:lstStyle/>
          <a:p>
            <a:pPr>
              <a:defRPr/>
            </a:pPr>
            <a:r>
              <a:rPr lang="en-US"/>
              <a:t>Introduction</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Introduction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r>
              <a:rPr lang="en-US" sz="4000"/>
              <a:t>What’s the bottom line?</a:t>
            </a:r>
          </a:p>
        </p:txBody>
      </p:sp>
      <p:sp>
        <p:nvSpPr>
          <p:cNvPr id="16" name="Content Placeholder 15"/>
          <p:cNvSpPr>
            <a:spLocks noGrp="1"/>
          </p:cNvSpPr>
          <p:nvPr>
            <p:ph idx="1"/>
          </p:nvPr>
        </p:nvSpPr>
        <p:spPr>
          <a:xfrm>
            <a:off x="457200" y="1279525"/>
            <a:ext cx="8229600" cy="3906838"/>
          </a:xfrm>
        </p:spPr>
        <p:txBody>
          <a:bodyPr/>
          <a:lstStyle/>
          <a:p>
            <a:pPr marL="0" indent="1588">
              <a:spcBef>
                <a:spcPct val="50000"/>
              </a:spcBef>
              <a:buFont typeface="Arial" pitchFamily="34" charset="0"/>
              <a:buNone/>
              <a:defRPr/>
            </a:pPr>
            <a:r>
              <a:rPr lang="en-US" sz="2800" dirty="0"/>
              <a:t>By completing this training:</a:t>
            </a:r>
          </a:p>
          <a:p>
            <a:pPr marL="463550" indent="-463550">
              <a:spcBef>
                <a:spcPct val="50000"/>
              </a:spcBef>
              <a:buFont typeface="Arial" pitchFamily="34" charset="0"/>
              <a:buChar char="•"/>
              <a:defRPr/>
            </a:pPr>
            <a:r>
              <a:rPr lang="en-US" sz="2800" dirty="0"/>
              <a:t>You’ll have enough information to successfully use OPUS Projects for your own projects.</a:t>
            </a:r>
          </a:p>
          <a:p>
            <a:pPr marL="463550" indent="-463550">
              <a:spcBef>
                <a:spcPct val="50000"/>
              </a:spcBef>
              <a:buFont typeface="Arial" pitchFamily="34" charset="0"/>
              <a:buChar char="•"/>
              <a:defRPr/>
            </a:pPr>
            <a:r>
              <a:rPr lang="en-US" sz="2800" dirty="0"/>
              <a:t>You’ll be authorized to create your own projects.</a:t>
            </a:r>
          </a:p>
          <a:p>
            <a:pPr marL="463550" indent="-463550">
              <a:spcBef>
                <a:spcPct val="50000"/>
              </a:spcBef>
              <a:buFont typeface="Arial" pitchFamily="34" charset="0"/>
              <a:buChar char="•"/>
              <a:defRPr/>
            </a:pPr>
            <a:r>
              <a:rPr lang="en-US" sz="2800" dirty="0"/>
              <a:t>You’ll be able to train others to assist you.</a:t>
            </a:r>
            <a:br>
              <a:rPr lang="en-US" sz="2800" dirty="0"/>
            </a:br>
            <a:r>
              <a:rPr lang="en-US" sz="2800" dirty="0"/>
              <a:t>(talk to one of the instructors for more information</a:t>
            </a:r>
            <a:r>
              <a:rPr lang="en-US" dirty="0"/>
              <a:t>)</a:t>
            </a:r>
            <a:endParaRPr lang="en-US" sz="2800" dirty="0"/>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6CF3FDDF-84AA-41AB-A799-1EFFDB18E4F8}" type="slidenum">
              <a:rPr lang="en-US" smtClean="0"/>
              <a:pPr>
                <a:defRPr/>
              </a:pPr>
              <a:t>10</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pPr indent="1588">
              <a:spcBef>
                <a:spcPct val="50000"/>
              </a:spcBef>
            </a:pPr>
            <a:r>
              <a:rPr lang="en-US" sz="4000"/>
              <a:t>A project has been created for you.</a:t>
            </a:r>
          </a:p>
        </p:txBody>
      </p:sp>
      <p:sp>
        <p:nvSpPr>
          <p:cNvPr id="9219" name="Content Placeholder 15"/>
          <p:cNvSpPr>
            <a:spLocks noGrp="1"/>
          </p:cNvSpPr>
          <p:nvPr>
            <p:ph idx="1"/>
          </p:nvPr>
        </p:nvSpPr>
        <p:spPr>
          <a:xfrm>
            <a:off x="457200" y="1279524"/>
            <a:ext cx="8229600" cy="4978771"/>
          </a:xfrm>
        </p:spPr>
        <p:txBody>
          <a:bodyPr/>
          <a:lstStyle/>
          <a:p>
            <a:pPr marL="0" indent="1588">
              <a:spcBef>
                <a:spcPct val="50000"/>
              </a:spcBef>
              <a:buNone/>
            </a:pPr>
            <a:r>
              <a:rPr lang="en-US" sz="2800" dirty="0"/>
              <a:t>It is identical to the one shown in this training except the access information has been customized to you.</a:t>
            </a:r>
          </a:p>
          <a:p>
            <a:pPr marL="0" indent="1588">
              <a:spcBef>
                <a:spcPct val="50000"/>
              </a:spcBef>
              <a:buFont typeface="Arial" charset="0"/>
              <a:buNone/>
            </a:pPr>
            <a:r>
              <a:rPr lang="en-US" sz="2800" dirty="0"/>
              <a:t>Access information (keywords) for your training project should be in your hands by this time. If you haven’t received this information, let your instructor know.</a:t>
            </a:r>
          </a:p>
          <a:p>
            <a:pPr marL="0" indent="1588">
              <a:spcBef>
                <a:spcPct val="50000"/>
              </a:spcBef>
              <a:buNone/>
            </a:pPr>
            <a:r>
              <a:rPr lang="en-US" sz="2800" dirty="0"/>
              <a:t>Your example project will be available for about a month to give you time to practice.</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13D5BAAB-C665-497B-82C3-8BC56F85ACBE}" type="slidenum">
              <a:rPr lang="en-US" smtClean="0"/>
              <a:pPr>
                <a:defRPr/>
              </a:pPr>
              <a:t>11</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
        <p:nvSpPr>
          <p:cNvPr id="2" name="TextBox 1">
            <a:extLst>
              <a:ext uri="{FF2B5EF4-FFF2-40B4-BE49-F238E27FC236}">
                <a16:creationId xmlns:a16="http://schemas.microsoft.com/office/drawing/2014/main" id="{423AA28A-D6D9-52EC-4AAC-F373862FD94C}"/>
              </a:ext>
            </a:extLst>
          </p:cNvPr>
          <p:cNvSpPr txBox="1"/>
          <p:nvPr/>
        </p:nvSpPr>
        <p:spPr>
          <a:xfrm rot="21232953">
            <a:off x="471605" y="4834744"/>
            <a:ext cx="8509989" cy="830997"/>
          </a:xfrm>
          <a:prstGeom prst="rect">
            <a:avLst/>
          </a:prstGeom>
          <a:noFill/>
        </p:spPr>
        <p:txBody>
          <a:bodyPr wrap="square" rtlCol="0">
            <a:spAutoFit/>
          </a:bodyPr>
          <a:lstStyle/>
          <a:p>
            <a:pPr marL="285750" indent="-285750">
              <a:buFont typeface="Arial" panose="020B0604020202020204" pitchFamily="34" charset="0"/>
              <a:buChar char="•"/>
            </a:pPr>
            <a:r>
              <a:rPr lang="en-US" sz="1600" i="1" dirty="0">
                <a:solidFill>
                  <a:srgbClr val="00B050"/>
                </a:solidFill>
              </a:rPr>
              <a:t>The example project is provided as a reference for you. </a:t>
            </a:r>
          </a:p>
          <a:p>
            <a:pPr marL="285750" indent="-285750">
              <a:buFont typeface="Arial" panose="020B0604020202020204" pitchFamily="34" charset="0"/>
              <a:buChar char="•"/>
            </a:pPr>
            <a:r>
              <a:rPr lang="en-US" sz="1600" i="1" dirty="0">
                <a:solidFill>
                  <a:srgbClr val="00B050"/>
                </a:solidFill>
              </a:rPr>
              <a:t>No formal work will be done in the example project.</a:t>
            </a:r>
          </a:p>
          <a:p>
            <a:pPr marL="285750" indent="-285750">
              <a:buFont typeface="Arial" panose="020B0604020202020204" pitchFamily="34" charset="0"/>
              <a:buChar char="•"/>
            </a:pPr>
            <a:r>
              <a:rPr lang="en-US" sz="1600" i="1" dirty="0">
                <a:solidFill>
                  <a:srgbClr val="00B050"/>
                </a:solidFill>
              </a:rPr>
              <a:t>You will be creating a new project, uploading data, processing sessions, and adjusting.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r>
              <a:rPr lang="en-US" sz="4000" dirty="0"/>
              <a:t>The state of your training project.</a:t>
            </a:r>
          </a:p>
        </p:txBody>
      </p:sp>
      <p:sp>
        <p:nvSpPr>
          <p:cNvPr id="10243" name="Content Placeholder 15"/>
          <p:cNvSpPr>
            <a:spLocks noGrp="1"/>
          </p:cNvSpPr>
          <p:nvPr>
            <p:ph idx="1"/>
          </p:nvPr>
        </p:nvSpPr>
        <p:spPr>
          <a:xfrm>
            <a:off x="457200" y="1279525"/>
            <a:ext cx="8229600" cy="4813300"/>
          </a:xfrm>
        </p:spPr>
        <p:txBody>
          <a:bodyPr/>
          <a:lstStyle/>
          <a:p>
            <a:pPr marL="0" indent="1588">
              <a:spcBef>
                <a:spcPct val="50000"/>
              </a:spcBef>
              <a:buFont typeface="Arial" charset="0"/>
              <a:buNone/>
            </a:pPr>
            <a:r>
              <a:rPr lang="en-US" sz="2800" dirty="0"/>
              <a:t>Under the assumption that most of you are already familiar with OPUS, the data have already been uploaded to your example project.</a:t>
            </a:r>
          </a:p>
          <a:p>
            <a:pPr marL="0" indent="1588">
              <a:spcBef>
                <a:spcPct val="50000"/>
              </a:spcBef>
              <a:buFont typeface="Arial" charset="0"/>
              <a:buNone/>
            </a:pPr>
            <a:r>
              <a:rPr lang="en-US" sz="2800" dirty="0"/>
              <a:t>Some processing has been completed in your example project as an example of results for study and practice.</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14D15902-FBB9-4662-91A2-7FFF61BA42C8}" type="slidenum">
              <a:rPr lang="en-US" smtClean="0"/>
              <a:pPr>
                <a:defRPr/>
              </a:pPr>
              <a:t>12</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
        <p:nvSpPr>
          <p:cNvPr id="3" name="TextBox 2">
            <a:extLst>
              <a:ext uri="{FF2B5EF4-FFF2-40B4-BE49-F238E27FC236}">
                <a16:creationId xmlns:a16="http://schemas.microsoft.com/office/drawing/2014/main" id="{D10B39AF-35A9-E8A1-D994-D81B5F27F9B3}"/>
              </a:ext>
            </a:extLst>
          </p:cNvPr>
          <p:cNvSpPr txBox="1"/>
          <p:nvPr/>
        </p:nvSpPr>
        <p:spPr>
          <a:xfrm rot="21232953">
            <a:off x="471605" y="4834744"/>
            <a:ext cx="8509989" cy="830997"/>
          </a:xfrm>
          <a:prstGeom prst="rect">
            <a:avLst/>
          </a:prstGeom>
          <a:noFill/>
        </p:spPr>
        <p:txBody>
          <a:bodyPr wrap="square" rtlCol="0">
            <a:spAutoFit/>
          </a:bodyPr>
          <a:lstStyle/>
          <a:p>
            <a:pPr marL="285750" indent="-285750">
              <a:buFont typeface="Arial" panose="020B0604020202020204" pitchFamily="34" charset="0"/>
              <a:buChar char="•"/>
            </a:pPr>
            <a:r>
              <a:rPr lang="en-US" sz="1600" i="1" dirty="0">
                <a:solidFill>
                  <a:srgbClr val="00B050"/>
                </a:solidFill>
              </a:rPr>
              <a:t>The example project is provided as a reference for you. </a:t>
            </a:r>
          </a:p>
          <a:p>
            <a:pPr marL="285750" indent="-285750">
              <a:buFont typeface="Arial" panose="020B0604020202020204" pitchFamily="34" charset="0"/>
              <a:buChar char="•"/>
            </a:pPr>
            <a:r>
              <a:rPr lang="en-US" sz="1600" i="1" dirty="0">
                <a:solidFill>
                  <a:srgbClr val="00B050"/>
                </a:solidFill>
              </a:rPr>
              <a:t>No formal work will be done in the example project.</a:t>
            </a:r>
          </a:p>
          <a:p>
            <a:pPr marL="285750" indent="-285750">
              <a:buFont typeface="Arial" panose="020B0604020202020204" pitchFamily="34" charset="0"/>
              <a:buChar char="•"/>
            </a:pPr>
            <a:r>
              <a:rPr lang="en-US" sz="1600" i="1" dirty="0">
                <a:solidFill>
                  <a:srgbClr val="00B050"/>
                </a:solidFill>
              </a:rPr>
              <a:t>You will be creating a new project, uploading data, processing sessions, and adjusting.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en-US" sz="4000"/>
              <a:t>The training data set.</a:t>
            </a:r>
          </a:p>
        </p:txBody>
      </p:sp>
      <p:sp>
        <p:nvSpPr>
          <p:cNvPr id="7" name="TextBox 6"/>
          <p:cNvSpPr txBox="1"/>
          <p:nvPr/>
        </p:nvSpPr>
        <p:spPr>
          <a:xfrm>
            <a:off x="457200" y="1280160"/>
            <a:ext cx="8229600" cy="3970318"/>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rPr>
              <a:t>Because we are assuming familiarity with OPUS, we describe uploading data to OPUS quickly emphasizing aspects specific to OPUS Projects.</a:t>
            </a:r>
          </a:p>
          <a:p>
            <a:pPr marL="3175" indent="-3175">
              <a:spcBef>
                <a:spcPct val="50000"/>
              </a:spcBef>
              <a:defRPr/>
            </a:pPr>
            <a:r>
              <a:rPr lang="en-US" sz="2800" dirty="0">
                <a:solidFill>
                  <a:schemeClr val="tx1"/>
                </a:solidFill>
              </a:rPr>
              <a:t>If you are unfamiliar with OPUS, uploading data to your project is a great chance to practice.</a:t>
            </a:r>
          </a:p>
          <a:p>
            <a:pPr marL="3175" indent="-3175">
              <a:spcBef>
                <a:spcPct val="50000"/>
              </a:spcBef>
              <a:defRPr/>
            </a:pPr>
            <a:r>
              <a:rPr lang="en-US" sz="2800" dirty="0">
                <a:solidFill>
                  <a:schemeClr val="tx1"/>
                </a:solidFill>
                <a:cs typeface="Arial" pitchFamily="34" charset="0"/>
              </a:rPr>
              <a:t>The data files and descriptions shown in the training are available in a ZIP file, access to which should have been furnished to you in advance of this training.</a:t>
            </a:r>
            <a:endParaRPr lang="en-US" sz="2800" dirty="0">
              <a:solidFill>
                <a:schemeClr val="tx1"/>
              </a:solidFill>
            </a:endParaRP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BB29A69B-A873-4E9D-9661-2B06C186E498}" type="slidenum">
              <a:rPr lang="en-US" smtClean="0"/>
              <a:pPr>
                <a:defRPr/>
              </a:pPr>
              <a:t>13</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p:txBody>
          <a:bodyPr/>
          <a:lstStyle/>
          <a:p>
            <a:r>
              <a:rPr lang="en-US" sz="4000"/>
              <a:t>What’s in the ZIP file?</a:t>
            </a:r>
          </a:p>
        </p:txBody>
      </p:sp>
      <p:sp>
        <p:nvSpPr>
          <p:cNvPr id="2" name="Content Placeholder 1">
            <a:extLst>
              <a:ext uri="{FF2B5EF4-FFF2-40B4-BE49-F238E27FC236}">
                <a16:creationId xmlns:a16="http://schemas.microsoft.com/office/drawing/2014/main" id="{699B7D1C-3E87-454B-B996-A9E20B298835}"/>
              </a:ext>
            </a:extLst>
          </p:cNvPr>
          <p:cNvSpPr>
            <a:spLocks noGrp="1"/>
          </p:cNvSpPr>
          <p:nvPr>
            <p:ph idx="1"/>
          </p:nvPr>
        </p:nvSpPr>
        <p:spPr/>
        <p:txBody>
          <a:bodyPr/>
          <a:lstStyle/>
          <a:p>
            <a:r>
              <a:rPr lang="en-US" dirty="0"/>
              <a:t>The ZIP file contains:</a:t>
            </a:r>
          </a:p>
          <a:p>
            <a:pPr lvl="1"/>
            <a:r>
              <a:rPr lang="en-US" dirty="0"/>
              <a:t>RINEX data files.</a:t>
            </a:r>
          </a:p>
          <a:p>
            <a:pPr lvl="1"/>
            <a:r>
              <a:rPr lang="en-US" dirty="0"/>
              <a:t>Photos of the marks.</a:t>
            </a:r>
          </a:p>
          <a:p>
            <a:pPr lvl="1"/>
            <a:r>
              <a:rPr lang="en-US" dirty="0"/>
              <a:t>Field Log Sheets.</a:t>
            </a:r>
          </a:p>
          <a:p>
            <a:pPr lvl="1"/>
            <a:r>
              <a:rPr lang="en-US" dirty="0"/>
              <a:t>And more supporting materials.</a:t>
            </a:r>
          </a:p>
          <a:p>
            <a:r>
              <a:rPr lang="en-US" dirty="0"/>
              <a:t>We’ll examine the ZIP file contents later.</a:t>
            </a:r>
          </a:p>
          <a:p>
            <a:endParaRPr lang="en-US" dirty="0"/>
          </a:p>
        </p:txBody>
      </p:sp>
      <p:sp>
        <p:nvSpPr>
          <p:cNvPr id="18" name="Date Placeholder 17"/>
          <p:cNvSpPr>
            <a:spLocks noGrp="1"/>
          </p:cNvSpPr>
          <p:nvPr>
            <p:ph type="dt" sz="half" idx="10"/>
          </p:nvPr>
        </p:nvSpPr>
        <p:spPr/>
        <p:txBody>
          <a:bodyPr/>
          <a:lstStyle/>
          <a:p>
            <a:pPr>
              <a:defRPr/>
            </a:pPr>
            <a:r>
              <a:rPr lang="en-US"/>
              <a:t>2023-10-16</a:t>
            </a:r>
            <a:endParaRPr lang="en-US" dirty="0"/>
          </a:p>
        </p:txBody>
      </p:sp>
      <p:sp>
        <p:nvSpPr>
          <p:cNvPr id="20" name="Footer Placeholder 19"/>
          <p:cNvSpPr>
            <a:spLocks noGrp="1"/>
          </p:cNvSpPr>
          <p:nvPr>
            <p:ph type="ftr" sz="quarter" idx="11"/>
          </p:nvPr>
        </p:nvSpPr>
        <p:spPr/>
        <p:txBody>
          <a:bodyPr/>
          <a:lstStyle/>
          <a:p>
            <a:pPr>
              <a:defRPr/>
            </a:pPr>
            <a:r>
              <a:rPr lang="en-US"/>
              <a:t>Introduction</a:t>
            </a:r>
          </a:p>
        </p:txBody>
      </p:sp>
      <p:sp>
        <p:nvSpPr>
          <p:cNvPr id="19" name="Slide Number Placeholder 18"/>
          <p:cNvSpPr>
            <a:spLocks noGrp="1"/>
          </p:cNvSpPr>
          <p:nvPr>
            <p:ph type="sldNum" sz="quarter" idx="12"/>
          </p:nvPr>
        </p:nvSpPr>
        <p:spPr/>
        <p:txBody>
          <a:bodyPr/>
          <a:lstStyle/>
          <a:p>
            <a:pPr>
              <a:defRPr/>
            </a:pPr>
            <a:fld id="{B199C068-A5D6-4A30-AC72-6B0EC9BC1E32}"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p:txBody>
          <a:bodyPr/>
          <a:lstStyle/>
          <a:p>
            <a:r>
              <a:rPr lang="en-US" sz="4000"/>
              <a:t>What is the training data set?</a:t>
            </a:r>
          </a:p>
        </p:txBody>
      </p:sp>
      <p:sp>
        <p:nvSpPr>
          <p:cNvPr id="7" name="TextBox 6"/>
          <p:cNvSpPr txBox="1"/>
          <p:nvPr/>
        </p:nvSpPr>
        <p:spPr>
          <a:xfrm>
            <a:off x="457200" y="1280160"/>
            <a:ext cx="8229600" cy="3108543"/>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These data are from the </a:t>
            </a:r>
            <a:r>
              <a:rPr lang="en-US" sz="2800" i="1" dirty="0">
                <a:solidFill>
                  <a:schemeClr val="tx1"/>
                </a:solidFill>
                <a:cs typeface="Arial" pitchFamily="34" charset="0"/>
              </a:rPr>
              <a:t>Chesapeake Tutorial Project</a:t>
            </a:r>
            <a:r>
              <a:rPr lang="en-US" sz="2800" dirty="0">
                <a:solidFill>
                  <a:schemeClr val="tx1"/>
                </a:solidFill>
                <a:cs typeface="Arial" pitchFamily="34" charset="0"/>
              </a:rPr>
              <a:t>.</a:t>
            </a:r>
          </a:p>
          <a:p>
            <a:pPr marL="3175" indent="-3175">
              <a:spcBef>
                <a:spcPct val="50000"/>
              </a:spcBef>
              <a:defRPr/>
            </a:pPr>
            <a:r>
              <a:rPr lang="en-US" sz="2800" dirty="0">
                <a:solidFill>
                  <a:schemeClr val="tx1"/>
                </a:solidFill>
                <a:cs typeface="Arial" pitchFamily="34" charset="0"/>
              </a:rPr>
              <a:t>The start and end times, data interval, ARP heights, antenna and receiver metadata are valid.</a:t>
            </a:r>
          </a:p>
          <a:p>
            <a:pPr marL="3175" indent="-3175">
              <a:spcBef>
                <a:spcPct val="50000"/>
              </a:spcBef>
              <a:defRPr/>
            </a:pPr>
            <a:r>
              <a:rPr lang="en-US" sz="2800" dirty="0">
                <a:solidFill>
                  <a:schemeClr val="tx1"/>
                </a:solidFill>
                <a:cs typeface="Arial" pitchFamily="34" charset="0"/>
              </a:rPr>
              <a:t>The data, photos, and descriptive information appear meaningful but should be considered arbitrary and for training purposes only.</a:t>
            </a:r>
            <a:endParaRPr lang="en-US" sz="2800" dirty="0">
              <a:solidFill>
                <a:schemeClr val="tx1"/>
              </a:solidFill>
            </a:endParaRP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EF27F1E7-9727-43D8-B460-2C97326C47E7}" type="slidenum">
              <a:rPr lang="en-US" smtClean="0"/>
              <a:pPr>
                <a:defRPr/>
              </a:pPr>
              <a:t>15</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p:txBody>
          <a:bodyPr/>
          <a:lstStyle/>
          <a:p>
            <a:r>
              <a:rPr lang="en-US" sz="4000"/>
              <a:t>Anything else before we begin?</a:t>
            </a:r>
          </a:p>
        </p:txBody>
      </p:sp>
      <p:sp>
        <p:nvSpPr>
          <p:cNvPr id="16" name="Content Placeholder 15"/>
          <p:cNvSpPr>
            <a:spLocks noGrp="1"/>
          </p:cNvSpPr>
          <p:nvPr>
            <p:ph idx="1"/>
          </p:nvPr>
        </p:nvSpPr>
        <p:spPr>
          <a:xfrm>
            <a:off x="457200" y="1279525"/>
            <a:ext cx="8229600" cy="2893100"/>
          </a:xfrm>
        </p:spPr>
        <p:txBody>
          <a:bodyPr>
            <a:spAutoFit/>
          </a:bodyPr>
          <a:lstStyle/>
          <a:p>
            <a:pPr marL="463550" indent="-463550">
              <a:spcBef>
                <a:spcPct val="50000"/>
              </a:spcBef>
              <a:buFont typeface="Arial" pitchFamily="34" charset="0"/>
              <a:buChar char="•"/>
              <a:defRPr/>
            </a:pPr>
            <a:r>
              <a:rPr lang="en-US" sz="2800" dirty="0"/>
              <a:t>Please ask questions!</a:t>
            </a:r>
          </a:p>
          <a:p>
            <a:pPr marL="463550" indent="-463550">
              <a:spcBef>
                <a:spcPct val="50000"/>
              </a:spcBef>
              <a:buFont typeface="Arial" pitchFamily="34" charset="0"/>
              <a:buChar char="•"/>
              <a:defRPr/>
            </a:pPr>
            <a:r>
              <a:rPr lang="en-US" sz="2800" dirty="0"/>
              <a:t>Feel free to “work along” with the presentations.</a:t>
            </a:r>
          </a:p>
          <a:p>
            <a:pPr marL="463550" indent="-463550">
              <a:spcBef>
                <a:spcPct val="50000"/>
              </a:spcBef>
              <a:buFont typeface="Arial" pitchFamily="34" charset="0"/>
              <a:buChar char="•"/>
              <a:defRPr/>
            </a:pPr>
            <a:r>
              <a:rPr lang="en-US" sz="2800" dirty="0"/>
              <a:t>Review the presentations as often as you like. </a:t>
            </a:r>
          </a:p>
          <a:p>
            <a:pPr marL="463550" indent="-463550">
              <a:spcBef>
                <a:spcPct val="50000"/>
              </a:spcBef>
              <a:buFont typeface="Arial" pitchFamily="34" charset="0"/>
              <a:buChar char="•"/>
              <a:defRPr/>
            </a:pPr>
            <a:r>
              <a:rPr lang="en-US" sz="2800" dirty="0"/>
              <a:t>Sharing and printing copies of the presentations is fine, but be aware that some of the files are large.</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AA69CFE0-4311-4A40-86E4-E4BDEBA2D58D}" type="slidenum">
              <a:rPr lang="en-US" smtClean="0"/>
              <a:pPr>
                <a:defRPr/>
              </a:pPr>
              <a:t>16</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1451101"/>
            <a:ext cx="8229600" cy="2391480"/>
          </a:xfrm>
        </p:spPr>
        <p:txBody>
          <a:bodyPr/>
          <a:lstStyle/>
          <a:p>
            <a:pPr algn="ctr"/>
            <a:r>
              <a:rPr lang="en-US" sz="4000" dirty="0"/>
              <a:t>A brief overview of OPUS Projects.</a:t>
            </a:r>
            <a:br>
              <a:rPr lang="en-US" sz="4000" dirty="0"/>
            </a:br>
            <a:r>
              <a:rPr lang="en-US" sz="2800" dirty="0"/>
              <a:t>By Dan Martin,</a:t>
            </a:r>
            <a:br>
              <a:rPr lang="en-US" sz="2800" dirty="0"/>
            </a:br>
            <a:r>
              <a:rPr lang="en-US" sz="2400" dirty="0"/>
              <a:t>Northeast Regional Advisor</a:t>
            </a:r>
            <a:br>
              <a:rPr lang="en-US" sz="2400" dirty="0"/>
            </a:br>
            <a:r>
              <a:rPr lang="en-US" sz="2400" dirty="0"/>
              <a:t>11 minute video</a:t>
            </a:r>
            <a:br>
              <a:rPr lang="en-US" sz="2400" dirty="0"/>
            </a:br>
            <a:r>
              <a:rPr lang="en-US" sz="1800" dirty="0"/>
              <a:t>https://geodesy.noaa.gov/corbin/class_description/What_is_OPUS_Projects.shtml</a:t>
            </a:r>
            <a:endParaRPr lang="en-US" sz="2400" dirty="0"/>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CD2679B7-02D3-4CE1-BDC3-61DF8B90D94F}" type="slidenum">
              <a:rPr lang="en-US" smtClean="0"/>
              <a:pPr>
                <a:defRPr/>
              </a:pPr>
              <a:t>17</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
        <p:nvSpPr>
          <p:cNvPr id="2" name="TextBox 1">
            <a:extLst>
              <a:ext uri="{FF2B5EF4-FFF2-40B4-BE49-F238E27FC236}">
                <a16:creationId xmlns:a16="http://schemas.microsoft.com/office/drawing/2014/main" id="{27A26065-68C8-4F74-BA12-1CCDFB50DB7C}"/>
              </a:ext>
            </a:extLst>
          </p:cNvPr>
          <p:cNvSpPr txBox="1"/>
          <p:nvPr/>
        </p:nvSpPr>
        <p:spPr>
          <a:xfrm>
            <a:off x="1557161" y="594325"/>
            <a:ext cx="6029678" cy="584775"/>
          </a:xfrm>
          <a:prstGeom prst="rect">
            <a:avLst/>
          </a:prstGeom>
          <a:noFill/>
        </p:spPr>
        <p:txBody>
          <a:bodyPr wrap="square" rtlCol="0">
            <a:spAutoFit/>
          </a:bodyPr>
          <a:lstStyle/>
          <a:p>
            <a:pPr algn="ctr"/>
            <a:r>
              <a:rPr lang="en-US" sz="2400" dirty="0"/>
              <a:t> </a:t>
            </a:r>
            <a:r>
              <a:rPr lang="en-US" sz="3200" dirty="0">
                <a:solidFill>
                  <a:srgbClr val="0070C0"/>
                </a:solidFill>
              </a:rPr>
              <a:t>“What is OPUS PROJECTS?”</a:t>
            </a:r>
          </a:p>
        </p:txBody>
      </p:sp>
      <p:pic>
        <p:nvPicPr>
          <p:cNvPr id="4" name="Picture 3">
            <a:extLst>
              <a:ext uri="{FF2B5EF4-FFF2-40B4-BE49-F238E27FC236}">
                <a16:creationId xmlns:a16="http://schemas.microsoft.com/office/drawing/2014/main" id="{51AC8841-A0DF-FEC4-37B6-92D97D397B36}"/>
              </a:ext>
            </a:extLst>
          </p:cNvPr>
          <p:cNvPicPr>
            <a:picLocks noChangeAspect="1"/>
          </p:cNvPicPr>
          <p:nvPr/>
        </p:nvPicPr>
        <p:blipFill>
          <a:blip r:embed="rId3"/>
          <a:stretch>
            <a:fillRect/>
          </a:stretch>
        </p:blipFill>
        <p:spPr>
          <a:xfrm>
            <a:off x="1678735" y="3777139"/>
            <a:ext cx="5786530" cy="264465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p:txBody>
          <a:bodyPr/>
          <a:lstStyle/>
          <a:p>
            <a:r>
              <a:rPr lang="en-US" sz="4000" dirty="0"/>
              <a:t>What is OPUS Projects?</a:t>
            </a:r>
          </a:p>
        </p:txBody>
      </p:sp>
      <p:sp>
        <p:nvSpPr>
          <p:cNvPr id="16" name="Content Placeholder 15"/>
          <p:cNvSpPr>
            <a:spLocks noGrp="1"/>
          </p:cNvSpPr>
          <p:nvPr>
            <p:ph idx="1"/>
          </p:nvPr>
        </p:nvSpPr>
        <p:spPr/>
        <p:txBody>
          <a:bodyPr/>
          <a:lstStyle/>
          <a:p>
            <a:pPr marL="3175" indent="-3175">
              <a:buFont typeface="Arial" pitchFamily="34" charset="0"/>
              <a:buNone/>
              <a:defRPr/>
            </a:pPr>
            <a:r>
              <a:rPr lang="en-US" sz="2800" dirty="0"/>
              <a:t>OPUS Projects offers Web-based access to simple visualization, management and processing tools for multiple marks and multiple occupations. Some of its advantages include:</a:t>
            </a:r>
          </a:p>
          <a:p>
            <a:pPr marL="285750" indent="-285750">
              <a:buFont typeface="Arial" pitchFamily="34" charset="0"/>
              <a:buChar char="•"/>
              <a:defRPr/>
            </a:pPr>
            <a:r>
              <a:rPr lang="en-US" sz="2800" dirty="0"/>
              <a:t>Data uploading through OPUS.</a:t>
            </a:r>
          </a:p>
          <a:p>
            <a:pPr marL="285750" indent="-285750">
              <a:buFont typeface="Arial" pitchFamily="34" charset="0"/>
              <a:buChar char="•"/>
              <a:defRPr/>
            </a:pPr>
            <a:r>
              <a:rPr lang="en-US" sz="2800" dirty="0"/>
              <a:t>Processing using the PAGES software.</a:t>
            </a:r>
          </a:p>
          <a:p>
            <a:pPr marL="285750" indent="-285750">
              <a:buFont typeface="Arial" pitchFamily="34" charset="0"/>
              <a:buChar char="•"/>
              <a:defRPr/>
            </a:pPr>
            <a:r>
              <a:rPr lang="en-US" sz="2800" dirty="0"/>
              <a:t>Graphical visualization and management aids.</a:t>
            </a:r>
          </a:p>
          <a:p>
            <a:pPr marL="285750" indent="-285750">
              <a:buFont typeface="Arial" pitchFamily="34" charset="0"/>
              <a:buChar char="•"/>
              <a:defRPr/>
            </a:pPr>
            <a:r>
              <a:rPr lang="en-US" sz="2800" dirty="0"/>
              <a:t>Limited support of </a:t>
            </a:r>
            <a:r>
              <a:rPr lang="en-US" sz="2800" dirty="0" err="1"/>
              <a:t>bluebooking</a:t>
            </a:r>
            <a:r>
              <a:rPr lang="en-US" sz="2800" dirty="0"/>
              <a:t>.</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B9BD691A-793A-45E2-90D1-FF5E1AE229B4}" type="slidenum">
              <a:rPr lang="en-US" smtClean="0"/>
              <a:pPr>
                <a:defRPr/>
              </a:pPr>
              <a:t>18</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19</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61" name="Group 60"/>
          <p:cNvGrpSpPr/>
          <p:nvPr/>
        </p:nvGrpSpPr>
        <p:grpSpPr>
          <a:xfrm>
            <a:off x="1921827" y="1109354"/>
            <a:ext cx="5074207" cy="461665"/>
            <a:chOff x="1921827" y="1109354"/>
            <a:chExt cx="5074207" cy="461665"/>
          </a:xfrm>
        </p:grpSpPr>
        <p:grpSp>
          <p:nvGrpSpPr>
            <p:cNvPr id="58"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59"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60"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Tree>
    <p:extLst>
      <p:ext uri="{BB962C8B-B14F-4D97-AF65-F5344CB8AC3E}">
        <p14:creationId xmlns:p14="http://schemas.microsoft.com/office/powerpoint/2010/main" val="2345310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457200" y="457200"/>
            <a:ext cx="8229600" cy="1387929"/>
          </a:xfrm>
        </p:spPr>
        <p:txBody>
          <a:bodyPr/>
          <a:lstStyle/>
          <a:p>
            <a:pPr marL="457200" indent="-457200">
              <a:spcBef>
                <a:spcPct val="50000"/>
              </a:spcBef>
              <a:defRPr/>
            </a:pPr>
            <a:r>
              <a:rPr lang="en-US" sz="4000" dirty="0">
                <a:cs typeface="Arial" pitchFamily="34" charset="0"/>
              </a:rPr>
              <a:t>I’ve advanced to </a:t>
            </a:r>
            <a:r>
              <a:rPr lang="en-US" sz="4000">
                <a:cs typeface="Arial" pitchFamily="34" charset="0"/>
              </a:rPr>
              <a:t>the second slide </a:t>
            </a:r>
            <a:r>
              <a:rPr lang="en-US" sz="4000" dirty="0">
                <a:cs typeface="Arial" pitchFamily="34" charset="0"/>
              </a:rPr>
              <a:t>and I’m reading it.</a:t>
            </a:r>
          </a:p>
        </p:txBody>
      </p:sp>
      <p:sp>
        <p:nvSpPr>
          <p:cNvPr id="7" name="TextBox 6"/>
          <p:cNvSpPr txBox="1"/>
          <p:nvPr/>
        </p:nvSpPr>
        <p:spPr>
          <a:xfrm>
            <a:off x="457200" y="2406861"/>
            <a:ext cx="8229600" cy="2462213"/>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457200" indent="-457200">
              <a:spcBef>
                <a:spcPct val="50000"/>
              </a:spcBef>
              <a:buFont typeface="Arial" pitchFamily="34" charset="0"/>
              <a:buChar char="•"/>
              <a:defRPr/>
            </a:pPr>
            <a:r>
              <a:rPr lang="en-US" sz="2800" dirty="0">
                <a:solidFill>
                  <a:schemeClr val="tx1"/>
                </a:solidFill>
                <a:cs typeface="Arial" pitchFamily="34" charset="0"/>
              </a:rPr>
              <a:t>Can you read this slide and hear me as I read it?</a:t>
            </a:r>
          </a:p>
          <a:p>
            <a:pPr marL="457200" indent="-457200">
              <a:spcBef>
                <a:spcPct val="50000"/>
              </a:spcBef>
              <a:buFont typeface="Arial" pitchFamily="34" charset="0"/>
              <a:buChar char="•"/>
              <a:defRPr/>
            </a:pPr>
            <a:r>
              <a:rPr lang="en-US" sz="2800" dirty="0">
                <a:solidFill>
                  <a:schemeClr val="tx1"/>
                </a:solidFill>
                <a:cs typeface="Arial" pitchFamily="34" charset="0"/>
              </a:rPr>
              <a:t>Can you access the web?</a:t>
            </a:r>
          </a:p>
          <a:p>
            <a:pPr marL="457200" indent="-457200">
              <a:spcBef>
                <a:spcPct val="50000"/>
              </a:spcBef>
              <a:buFont typeface="Arial" pitchFamily="34" charset="0"/>
              <a:buChar char="•"/>
              <a:defRPr/>
            </a:pPr>
            <a:r>
              <a:rPr lang="en-US" sz="2800" dirty="0">
                <a:solidFill>
                  <a:schemeClr val="tx1"/>
                </a:solidFill>
                <a:cs typeface="Arial" pitchFamily="34" charset="0"/>
              </a:rPr>
              <a:t>Is everyone comfortable?</a:t>
            </a:r>
          </a:p>
          <a:p>
            <a:pPr marL="457200" indent="-457200">
              <a:spcBef>
                <a:spcPct val="50000"/>
              </a:spcBef>
              <a:buFont typeface="Arial" pitchFamily="34" charset="0"/>
              <a:buChar char="•"/>
              <a:defRPr/>
            </a:pPr>
            <a:r>
              <a:rPr lang="en-US" sz="2800" dirty="0">
                <a:solidFill>
                  <a:schemeClr val="tx1"/>
                </a:solidFill>
                <a:cs typeface="Arial" pitchFamily="34" charset="0"/>
              </a:rPr>
              <a:t>Does anyone have any questions before we begin?</a:t>
            </a: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6F798CE0-FC86-433D-B09A-256D47F486C7}" type="slidenum">
              <a:rPr lang="en-US" smtClean="0"/>
              <a:pPr>
                <a:defRPr/>
              </a:pPr>
              <a:t>2</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20</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Tree>
    <p:extLst>
      <p:ext uri="{BB962C8B-B14F-4D97-AF65-F5344CB8AC3E}">
        <p14:creationId xmlns:p14="http://schemas.microsoft.com/office/powerpoint/2010/main" val="3073551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21</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8" name="Group 97"/>
          <p:cNvGrpSpPr>
            <a:grpSpLocks/>
          </p:cNvGrpSpPr>
          <p:nvPr/>
        </p:nvGrpSpPr>
        <p:grpSpPr bwMode="auto">
          <a:xfrm>
            <a:off x="2744025" y="4120743"/>
            <a:ext cx="5461823" cy="292309"/>
            <a:chOff x="2743941" y="4120794"/>
            <a:chExt cx="5461564" cy="292988"/>
          </a:xfrm>
        </p:grpSpPr>
        <p:grpSp>
          <p:nvGrpSpPr>
            <p:cNvPr id="11" name="Group 53"/>
            <p:cNvGrpSpPr>
              <a:grpSpLocks/>
            </p:cNvGrpSpPr>
            <p:nvPr/>
          </p:nvGrpSpPr>
          <p:grpSpPr bwMode="auto">
            <a:xfrm>
              <a:off x="2743941" y="4135117"/>
              <a:ext cx="5132907" cy="278665"/>
              <a:chOff x="2743940" y="4135122"/>
              <a:chExt cx="5132906" cy="278665"/>
            </a:xfrm>
          </p:grpSpPr>
          <p:cxnSp>
            <p:nvCxnSpPr>
              <p:cNvPr id="35" name="Straight Arrow Connector 34"/>
              <p:cNvCxnSpPr/>
              <p:nvPr/>
            </p:nvCxnSpPr>
            <p:spPr>
              <a:xfrm flipV="1">
                <a:off x="3122510" y="4276267"/>
                <a:ext cx="4754336"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a:xfrm>
                <a:off x="2743940" y="4135123"/>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31" name="Isosceles Triangle 30"/>
              <p:cNvSpPr/>
              <p:nvPr/>
            </p:nvSpPr>
            <p:spPr>
              <a:xfrm>
                <a:off x="5944188" y="4135122"/>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89" name="Isosceles Triangle 88"/>
            <p:cNvSpPr/>
            <p:nvPr/>
          </p:nvSpPr>
          <p:spPr>
            <a:xfrm>
              <a:off x="7924469" y="4120794"/>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grpSp>
        <p:nvGrpSpPr>
          <p:cNvPr id="13" name="Group 101"/>
          <p:cNvGrpSpPr>
            <a:grpSpLocks/>
          </p:cNvGrpSpPr>
          <p:nvPr/>
        </p:nvGrpSpPr>
        <p:grpSpPr bwMode="auto">
          <a:xfrm>
            <a:off x="5965826" y="5365216"/>
            <a:ext cx="2272845" cy="328284"/>
            <a:chOff x="5965747" y="4843260"/>
            <a:chExt cx="2272956" cy="327792"/>
          </a:xfrm>
        </p:grpSpPr>
        <p:sp>
          <p:nvSpPr>
            <p:cNvPr id="99" name="Isosceles Triangle 98"/>
            <p:cNvSpPr/>
            <p:nvPr/>
          </p:nvSpPr>
          <p:spPr>
            <a:xfrm>
              <a:off x="5965747" y="4857528"/>
              <a:ext cx="304361" cy="31352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100" name="Isosceles Triangle 99"/>
            <p:cNvSpPr/>
            <p:nvPr/>
          </p:nvSpPr>
          <p:spPr>
            <a:xfrm>
              <a:off x="7934342" y="4843260"/>
              <a:ext cx="304361" cy="313526"/>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cxnSp>
          <p:nvCxnSpPr>
            <p:cNvPr id="101" name="Straight Arrow Connector 100"/>
            <p:cNvCxnSpPr/>
            <p:nvPr/>
          </p:nvCxnSpPr>
          <p:spPr>
            <a:xfrm>
              <a:off x="6327715" y="4997753"/>
              <a:ext cx="1479622"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
        <p:nvSpPr>
          <p:cNvPr id="108" name="TextBox 107"/>
          <p:cNvSpPr txBox="1">
            <a:spLocks noChangeArrowheads="1"/>
          </p:cNvSpPr>
          <p:nvPr/>
        </p:nvSpPr>
        <p:spPr bwMode="auto">
          <a:xfrm>
            <a:off x="295275" y="4081628"/>
            <a:ext cx="1415772" cy="369332"/>
          </a:xfrm>
          <a:prstGeom prst="rect">
            <a:avLst/>
          </a:prstGeom>
          <a:noFill/>
          <a:ln w="9525">
            <a:noFill/>
            <a:miter lim="800000"/>
            <a:headEnd/>
            <a:tailEnd/>
          </a:ln>
        </p:spPr>
        <p:txBody>
          <a:bodyPr wrap="none">
            <a:spAutoFit/>
          </a:bodyPr>
          <a:lstStyle/>
          <a:p>
            <a:r>
              <a:rPr lang="en-US" dirty="0">
                <a:solidFill>
                  <a:schemeClr val="tx2"/>
                </a:solidFill>
              </a:rPr>
              <a:t>session 002</a:t>
            </a:r>
          </a:p>
        </p:txBody>
      </p:sp>
      <p:sp>
        <p:nvSpPr>
          <p:cNvPr id="109" name="TextBox 108"/>
          <p:cNvSpPr txBox="1">
            <a:spLocks noChangeArrowheads="1"/>
          </p:cNvSpPr>
          <p:nvPr/>
        </p:nvSpPr>
        <p:spPr bwMode="auto">
          <a:xfrm>
            <a:off x="295275" y="5290934"/>
            <a:ext cx="1197764" cy="369332"/>
          </a:xfrm>
          <a:prstGeom prst="rect">
            <a:avLst/>
          </a:prstGeom>
          <a:noFill/>
          <a:ln w="9525">
            <a:noFill/>
            <a:miter lim="800000"/>
            <a:headEnd/>
            <a:tailEnd/>
          </a:ln>
        </p:spPr>
        <p:txBody>
          <a:bodyPr wrap="none">
            <a:spAutoFit/>
          </a:bodyPr>
          <a:lstStyle/>
          <a:p>
            <a:r>
              <a:rPr lang="en-US" dirty="0">
                <a:solidFill>
                  <a:schemeClr val="tx2"/>
                </a:solidFill>
              </a:rPr>
              <a:t>session N</a:t>
            </a:r>
          </a:p>
        </p:txBody>
      </p:sp>
      <p:sp>
        <p:nvSpPr>
          <p:cNvPr id="231" name="Rectangle 230"/>
          <p:cNvSpPr/>
          <p:nvPr/>
        </p:nvSpPr>
        <p:spPr>
          <a:xfrm>
            <a:off x="6068291" y="4916385"/>
            <a:ext cx="71252" cy="154379"/>
          </a:xfrm>
          <a:prstGeom prst="rect">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Parallelogram 232"/>
          <p:cNvSpPr/>
          <p:nvPr/>
        </p:nvSpPr>
        <p:spPr>
          <a:xfrm rot="5400000" flipH="1">
            <a:off x="8003968" y="4916385"/>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Parallelogram 233"/>
          <p:cNvSpPr/>
          <p:nvPr/>
        </p:nvSpPr>
        <p:spPr>
          <a:xfrm rot="16200000">
            <a:off x="2812472" y="4938156"/>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31"/>
          <p:cNvGrpSpPr/>
          <p:nvPr/>
        </p:nvGrpSpPr>
        <p:grpSpPr>
          <a:xfrm>
            <a:off x="1043033" y="4799547"/>
            <a:ext cx="7584849" cy="301042"/>
            <a:chOff x="1043033" y="4799547"/>
            <a:chExt cx="7584849" cy="301042"/>
          </a:xfrm>
        </p:grpSpPr>
        <p:grpSp>
          <p:nvGrpSpPr>
            <p:cNvPr id="24" name="Group 127"/>
            <p:cNvGrpSpPr/>
            <p:nvPr/>
          </p:nvGrpSpPr>
          <p:grpSpPr>
            <a:xfrm>
              <a:off x="1045008" y="4799547"/>
              <a:ext cx="2516066" cy="148642"/>
              <a:chOff x="296883" y="4985589"/>
              <a:chExt cx="2516066" cy="148642"/>
            </a:xfrm>
          </p:grpSpPr>
          <p:cxnSp>
            <p:nvCxnSpPr>
              <p:cNvPr id="112" name="Straight Connector 111"/>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145"/>
            <p:cNvGrpSpPr/>
            <p:nvPr/>
          </p:nvGrpSpPr>
          <p:grpSpPr>
            <a:xfrm>
              <a:off x="3584349" y="4799547"/>
              <a:ext cx="2516066" cy="148642"/>
              <a:chOff x="296883" y="4985589"/>
              <a:chExt cx="2516066" cy="148642"/>
            </a:xfrm>
          </p:grpSpPr>
          <p:cxnSp>
            <p:nvCxnSpPr>
              <p:cNvPr id="147" name="Straight Connector 146"/>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162"/>
            <p:cNvGrpSpPr/>
            <p:nvPr/>
          </p:nvGrpSpPr>
          <p:grpSpPr>
            <a:xfrm>
              <a:off x="6111816" y="4799547"/>
              <a:ext cx="2516066" cy="148642"/>
              <a:chOff x="296883" y="4985589"/>
              <a:chExt cx="2516066" cy="148642"/>
            </a:xfrm>
          </p:grpSpPr>
          <p:cxnSp>
            <p:nvCxnSpPr>
              <p:cNvPr id="164" name="Straight Connector 163"/>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179"/>
            <p:cNvGrpSpPr/>
            <p:nvPr/>
          </p:nvGrpSpPr>
          <p:grpSpPr>
            <a:xfrm>
              <a:off x="1043033" y="4951947"/>
              <a:ext cx="2516066" cy="148642"/>
              <a:chOff x="296883" y="4985589"/>
              <a:chExt cx="2516066" cy="148642"/>
            </a:xfrm>
          </p:grpSpPr>
          <p:cxnSp>
            <p:nvCxnSpPr>
              <p:cNvPr id="181" name="Straight Connector 180"/>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6"/>
            <p:cNvGrpSpPr/>
            <p:nvPr/>
          </p:nvGrpSpPr>
          <p:grpSpPr>
            <a:xfrm>
              <a:off x="3582374" y="4951947"/>
              <a:ext cx="2516066" cy="148642"/>
              <a:chOff x="296883" y="4985589"/>
              <a:chExt cx="2516066" cy="148642"/>
            </a:xfrm>
          </p:grpSpPr>
          <p:cxnSp>
            <p:nvCxnSpPr>
              <p:cNvPr id="198" name="Straight Connector 197"/>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13"/>
            <p:cNvGrpSpPr/>
            <p:nvPr/>
          </p:nvGrpSpPr>
          <p:grpSpPr>
            <a:xfrm>
              <a:off x="6109841" y="4951947"/>
              <a:ext cx="2516066" cy="148642"/>
              <a:chOff x="296883" y="4985589"/>
              <a:chExt cx="2516066" cy="148642"/>
            </a:xfrm>
          </p:grpSpPr>
          <p:cxnSp>
            <p:nvCxnSpPr>
              <p:cNvPr id="215" name="Straight Connector 214"/>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846916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3" name="Straight Arrow Connector 92"/>
          <p:cNvCxnSpPr/>
          <p:nvPr/>
        </p:nvCxnSpPr>
        <p:spPr>
          <a:xfrm rot="16200000" flipH="1">
            <a:off x="7186867" y="5243698"/>
            <a:ext cx="1749312" cy="4237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6200000" flipH="1">
            <a:off x="4922013" y="4898262"/>
            <a:ext cx="2365354" cy="45956"/>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6200000" flipH="1">
            <a:off x="1717881" y="4924218"/>
            <a:ext cx="2362942" cy="20205"/>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22</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69" name="Rectangle 68"/>
          <p:cNvSpPr/>
          <p:nvPr/>
        </p:nvSpPr>
        <p:spPr>
          <a:xfrm>
            <a:off x="2825812" y="6163294"/>
            <a:ext cx="178645" cy="154981"/>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70"/>
          <p:cNvSpPr/>
          <p:nvPr/>
        </p:nvSpPr>
        <p:spPr>
          <a:xfrm>
            <a:off x="6042087" y="6163294"/>
            <a:ext cx="168707" cy="151806"/>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4" name="TextBox 73"/>
          <p:cNvSpPr txBox="1">
            <a:spLocks noChangeArrowheads="1"/>
          </p:cNvSpPr>
          <p:nvPr/>
        </p:nvSpPr>
        <p:spPr bwMode="auto">
          <a:xfrm>
            <a:off x="315913" y="6088088"/>
            <a:ext cx="2224087" cy="369887"/>
          </a:xfrm>
          <a:prstGeom prst="rect">
            <a:avLst/>
          </a:prstGeom>
          <a:noFill/>
          <a:ln w="9525">
            <a:noFill/>
            <a:miter lim="800000"/>
            <a:headEnd/>
            <a:tailEnd/>
          </a:ln>
        </p:spPr>
        <p:txBody>
          <a:bodyPr wrap="none">
            <a:spAutoFit/>
          </a:bodyPr>
          <a:lstStyle/>
          <a:p>
            <a:r>
              <a:rPr lang="en-US">
                <a:solidFill>
                  <a:srgbClr val="00B050"/>
                </a:solidFill>
              </a:rPr>
              <a:t>network adjustment</a:t>
            </a:r>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8" name="Group 97"/>
          <p:cNvGrpSpPr>
            <a:grpSpLocks/>
          </p:cNvGrpSpPr>
          <p:nvPr/>
        </p:nvGrpSpPr>
        <p:grpSpPr bwMode="auto">
          <a:xfrm>
            <a:off x="2758092" y="4120743"/>
            <a:ext cx="5447755" cy="292309"/>
            <a:chOff x="2758008" y="4120794"/>
            <a:chExt cx="5447497" cy="292988"/>
          </a:xfrm>
        </p:grpSpPr>
        <p:grpSp>
          <p:nvGrpSpPr>
            <p:cNvPr id="11" name="Group 53"/>
            <p:cNvGrpSpPr>
              <a:grpSpLocks/>
            </p:cNvGrpSpPr>
            <p:nvPr/>
          </p:nvGrpSpPr>
          <p:grpSpPr bwMode="auto">
            <a:xfrm>
              <a:off x="2758008" y="4135117"/>
              <a:ext cx="5118840" cy="278665"/>
              <a:chOff x="2758007" y="4135122"/>
              <a:chExt cx="5118839" cy="278665"/>
            </a:xfrm>
          </p:grpSpPr>
          <p:cxnSp>
            <p:nvCxnSpPr>
              <p:cNvPr id="35" name="Straight Arrow Connector 34"/>
              <p:cNvCxnSpPr/>
              <p:nvPr/>
            </p:nvCxnSpPr>
            <p:spPr>
              <a:xfrm flipV="1">
                <a:off x="3122510" y="4276267"/>
                <a:ext cx="4754336"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a:xfrm>
                <a:off x="2758007" y="4135123"/>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31" name="Isosceles Triangle 30"/>
              <p:cNvSpPr/>
              <p:nvPr/>
            </p:nvSpPr>
            <p:spPr>
              <a:xfrm>
                <a:off x="5944188" y="4135122"/>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89" name="Isosceles Triangle 88"/>
            <p:cNvSpPr/>
            <p:nvPr/>
          </p:nvSpPr>
          <p:spPr>
            <a:xfrm>
              <a:off x="7924469" y="4120794"/>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95" name="Rectangle 94"/>
          <p:cNvSpPr/>
          <p:nvPr/>
        </p:nvSpPr>
        <p:spPr>
          <a:xfrm>
            <a:off x="7984039" y="6187044"/>
            <a:ext cx="169924" cy="139169"/>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3" name="Group 101"/>
          <p:cNvGrpSpPr>
            <a:grpSpLocks/>
          </p:cNvGrpSpPr>
          <p:nvPr/>
        </p:nvGrpSpPr>
        <p:grpSpPr bwMode="auto">
          <a:xfrm>
            <a:off x="5965826" y="5365216"/>
            <a:ext cx="2272845" cy="328284"/>
            <a:chOff x="5965747" y="4843260"/>
            <a:chExt cx="2272956" cy="327792"/>
          </a:xfrm>
        </p:grpSpPr>
        <p:sp>
          <p:nvSpPr>
            <p:cNvPr id="99" name="Isosceles Triangle 98"/>
            <p:cNvSpPr/>
            <p:nvPr/>
          </p:nvSpPr>
          <p:spPr>
            <a:xfrm>
              <a:off x="5965747" y="4857528"/>
              <a:ext cx="304361" cy="31352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100" name="Isosceles Triangle 99"/>
            <p:cNvSpPr/>
            <p:nvPr/>
          </p:nvSpPr>
          <p:spPr>
            <a:xfrm>
              <a:off x="7934342" y="4843260"/>
              <a:ext cx="304361" cy="313526"/>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cxnSp>
          <p:nvCxnSpPr>
            <p:cNvPr id="101" name="Straight Arrow Connector 100"/>
            <p:cNvCxnSpPr/>
            <p:nvPr/>
          </p:nvCxnSpPr>
          <p:spPr>
            <a:xfrm>
              <a:off x="6327715" y="4997753"/>
              <a:ext cx="1479622"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
        <p:nvSpPr>
          <p:cNvPr id="108" name="TextBox 107"/>
          <p:cNvSpPr txBox="1">
            <a:spLocks noChangeArrowheads="1"/>
          </p:cNvSpPr>
          <p:nvPr/>
        </p:nvSpPr>
        <p:spPr bwMode="auto">
          <a:xfrm>
            <a:off x="295275" y="4081628"/>
            <a:ext cx="1415772" cy="369332"/>
          </a:xfrm>
          <a:prstGeom prst="rect">
            <a:avLst/>
          </a:prstGeom>
          <a:noFill/>
          <a:ln w="9525">
            <a:noFill/>
            <a:miter lim="800000"/>
            <a:headEnd/>
            <a:tailEnd/>
          </a:ln>
        </p:spPr>
        <p:txBody>
          <a:bodyPr wrap="none">
            <a:spAutoFit/>
          </a:bodyPr>
          <a:lstStyle/>
          <a:p>
            <a:r>
              <a:rPr lang="en-US" dirty="0">
                <a:solidFill>
                  <a:schemeClr val="tx2"/>
                </a:solidFill>
              </a:rPr>
              <a:t>session 002</a:t>
            </a:r>
          </a:p>
        </p:txBody>
      </p:sp>
      <p:sp>
        <p:nvSpPr>
          <p:cNvPr id="109" name="TextBox 108"/>
          <p:cNvSpPr txBox="1">
            <a:spLocks noChangeArrowheads="1"/>
          </p:cNvSpPr>
          <p:nvPr/>
        </p:nvSpPr>
        <p:spPr bwMode="auto">
          <a:xfrm>
            <a:off x="295275" y="5290934"/>
            <a:ext cx="1197764" cy="369332"/>
          </a:xfrm>
          <a:prstGeom prst="rect">
            <a:avLst/>
          </a:prstGeom>
          <a:noFill/>
          <a:ln w="9525">
            <a:noFill/>
            <a:miter lim="800000"/>
            <a:headEnd/>
            <a:tailEnd/>
          </a:ln>
        </p:spPr>
        <p:txBody>
          <a:bodyPr wrap="none">
            <a:spAutoFit/>
          </a:bodyPr>
          <a:lstStyle/>
          <a:p>
            <a:r>
              <a:rPr lang="en-US" dirty="0">
                <a:solidFill>
                  <a:schemeClr val="tx2"/>
                </a:solidFill>
              </a:rPr>
              <a:t>session N</a:t>
            </a:r>
          </a:p>
        </p:txBody>
      </p:sp>
      <p:cxnSp>
        <p:nvCxnSpPr>
          <p:cNvPr id="110" name="Straight Arrow Connector 109"/>
          <p:cNvCxnSpPr/>
          <p:nvPr/>
        </p:nvCxnSpPr>
        <p:spPr bwMode="auto">
          <a:xfrm flipV="1">
            <a:off x="3108758" y="6245176"/>
            <a:ext cx="4754562" cy="0"/>
          </a:xfrm>
          <a:prstGeom prst="straightConnector1">
            <a:avLst/>
          </a:prstGeom>
          <a:ln w="38100">
            <a:solidFill>
              <a:srgbClr val="00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1" name="Rectangle 230"/>
          <p:cNvSpPr/>
          <p:nvPr/>
        </p:nvSpPr>
        <p:spPr>
          <a:xfrm>
            <a:off x="6068291" y="4916385"/>
            <a:ext cx="71252" cy="154379"/>
          </a:xfrm>
          <a:prstGeom prst="rect">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Parallelogram 232"/>
          <p:cNvSpPr/>
          <p:nvPr/>
        </p:nvSpPr>
        <p:spPr>
          <a:xfrm rot="5400000" flipH="1">
            <a:off x="8003968" y="4916385"/>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Parallelogram 233"/>
          <p:cNvSpPr/>
          <p:nvPr/>
        </p:nvSpPr>
        <p:spPr>
          <a:xfrm rot="16200000">
            <a:off x="2812472" y="4938156"/>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31"/>
          <p:cNvGrpSpPr/>
          <p:nvPr/>
        </p:nvGrpSpPr>
        <p:grpSpPr>
          <a:xfrm>
            <a:off x="1043033" y="4799547"/>
            <a:ext cx="7584849" cy="301042"/>
            <a:chOff x="1043033" y="4799547"/>
            <a:chExt cx="7584849" cy="301042"/>
          </a:xfrm>
        </p:grpSpPr>
        <p:grpSp>
          <p:nvGrpSpPr>
            <p:cNvPr id="24" name="Group 127"/>
            <p:cNvGrpSpPr/>
            <p:nvPr/>
          </p:nvGrpSpPr>
          <p:grpSpPr>
            <a:xfrm>
              <a:off x="1045008" y="4799547"/>
              <a:ext cx="2516066" cy="148642"/>
              <a:chOff x="296883" y="4985589"/>
              <a:chExt cx="2516066" cy="148642"/>
            </a:xfrm>
          </p:grpSpPr>
          <p:cxnSp>
            <p:nvCxnSpPr>
              <p:cNvPr id="112" name="Straight Connector 111"/>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145"/>
            <p:cNvGrpSpPr/>
            <p:nvPr/>
          </p:nvGrpSpPr>
          <p:grpSpPr>
            <a:xfrm>
              <a:off x="3584349" y="4799547"/>
              <a:ext cx="2516066" cy="148642"/>
              <a:chOff x="296883" y="4985589"/>
              <a:chExt cx="2516066" cy="148642"/>
            </a:xfrm>
          </p:grpSpPr>
          <p:cxnSp>
            <p:nvCxnSpPr>
              <p:cNvPr id="147" name="Straight Connector 146"/>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162"/>
            <p:cNvGrpSpPr/>
            <p:nvPr/>
          </p:nvGrpSpPr>
          <p:grpSpPr>
            <a:xfrm>
              <a:off x="6111816" y="4799547"/>
              <a:ext cx="2516066" cy="148642"/>
              <a:chOff x="296883" y="4985589"/>
              <a:chExt cx="2516066" cy="148642"/>
            </a:xfrm>
          </p:grpSpPr>
          <p:cxnSp>
            <p:nvCxnSpPr>
              <p:cNvPr id="164" name="Straight Connector 163"/>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179"/>
            <p:cNvGrpSpPr/>
            <p:nvPr/>
          </p:nvGrpSpPr>
          <p:grpSpPr>
            <a:xfrm>
              <a:off x="1043033" y="4951947"/>
              <a:ext cx="2516066" cy="148642"/>
              <a:chOff x="296883" y="4985589"/>
              <a:chExt cx="2516066" cy="148642"/>
            </a:xfrm>
          </p:grpSpPr>
          <p:cxnSp>
            <p:nvCxnSpPr>
              <p:cNvPr id="181" name="Straight Connector 180"/>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6"/>
            <p:cNvGrpSpPr/>
            <p:nvPr/>
          </p:nvGrpSpPr>
          <p:grpSpPr>
            <a:xfrm>
              <a:off x="3582374" y="4951947"/>
              <a:ext cx="2516066" cy="148642"/>
              <a:chOff x="296883" y="4985589"/>
              <a:chExt cx="2516066" cy="148642"/>
            </a:xfrm>
          </p:grpSpPr>
          <p:cxnSp>
            <p:nvCxnSpPr>
              <p:cNvPr id="198" name="Straight Connector 197"/>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13"/>
            <p:cNvGrpSpPr/>
            <p:nvPr/>
          </p:nvGrpSpPr>
          <p:grpSpPr>
            <a:xfrm>
              <a:off x="6109841" y="4951947"/>
              <a:ext cx="2516066" cy="148642"/>
              <a:chOff x="296883" y="4985589"/>
              <a:chExt cx="2516066" cy="148642"/>
            </a:xfrm>
          </p:grpSpPr>
          <p:cxnSp>
            <p:nvCxnSpPr>
              <p:cNvPr id="215" name="Straight Connector 214"/>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467597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882" y="1125151"/>
            <a:ext cx="8538359" cy="2520578"/>
          </a:xfrm>
        </p:spPr>
        <p:txBody>
          <a:bodyPr/>
          <a:lstStyle/>
          <a:p>
            <a:pPr marL="2862263" indent="-2279650" eaLnBrk="1" hangingPunct="1">
              <a:buNone/>
              <a:tabLst>
                <a:tab pos="2624138" algn="l"/>
              </a:tabLst>
              <a:defRPr/>
            </a:pPr>
            <a:r>
              <a:rPr lang="en-US" sz="2400" b="1" dirty="0">
                <a:solidFill>
                  <a:schemeClr val="bg1">
                    <a:lumMod val="50000"/>
                  </a:schemeClr>
                </a:solidFill>
              </a:rPr>
              <a:t>OPUS solutions	</a:t>
            </a:r>
            <a:r>
              <a:rPr lang="en-US" sz="2400" dirty="0">
                <a:solidFill>
                  <a:schemeClr val="bg1">
                    <a:lumMod val="50000"/>
                  </a:schemeClr>
                </a:solidFill>
              </a:rPr>
              <a:t>= pretty good, but each treated as independent and assumes “perfect” CORS.</a:t>
            </a:r>
          </a:p>
          <a:p>
            <a:pPr marL="2862263" indent="-2279650" eaLnBrk="1" hangingPunct="1">
              <a:buNone/>
              <a:tabLst>
                <a:tab pos="2624138" algn="l"/>
              </a:tabLst>
              <a:defRPr/>
            </a:pPr>
            <a:r>
              <a:rPr lang="en-US" sz="2400" b="1" dirty="0">
                <a:solidFill>
                  <a:schemeClr val="tx2"/>
                </a:solidFill>
              </a:rPr>
              <a:t>Sessions	</a:t>
            </a:r>
            <a:r>
              <a:rPr lang="en-US" sz="2400" dirty="0">
                <a:solidFill>
                  <a:schemeClr val="tx2"/>
                </a:solidFill>
              </a:rPr>
              <a:t>= simultaneously-observed marks processed together in sessions increases consistency. </a:t>
            </a:r>
          </a:p>
          <a:p>
            <a:pPr marL="2862263" indent="-2279650" eaLnBrk="1" hangingPunct="1">
              <a:buNone/>
              <a:tabLst>
                <a:tab pos="2624138" algn="l"/>
              </a:tabLst>
              <a:defRPr/>
            </a:pPr>
            <a:r>
              <a:rPr lang="en-US" sz="2400" b="1" dirty="0">
                <a:solidFill>
                  <a:srgbClr val="00B050"/>
                </a:solidFill>
              </a:rPr>
              <a:t>Adjustments</a:t>
            </a:r>
            <a:r>
              <a:rPr lang="en-US" sz="2400" dirty="0">
                <a:solidFill>
                  <a:srgbClr val="00B050"/>
                </a:solidFill>
              </a:rPr>
              <a:t>	= interlinking sessions through network adjustments increases accuracy.</a:t>
            </a:r>
            <a:endParaRPr lang="en-US" sz="2400" dirty="0"/>
          </a:p>
        </p:txBody>
      </p:sp>
      <p:sp>
        <p:nvSpPr>
          <p:cNvPr id="3078" name="Title 1"/>
          <p:cNvSpPr>
            <a:spLocks noGrp="1"/>
          </p:cNvSpPr>
          <p:nvPr>
            <p:ph type="title"/>
          </p:nvPr>
        </p:nvSpPr>
        <p:spPr/>
        <p:txBody>
          <a:bodyPr/>
          <a:lstStyle/>
          <a:p>
            <a:pPr eaLnBrk="1" hangingPunct="1"/>
            <a:r>
              <a:rPr lang="en-US" sz="4000" dirty="0"/>
              <a:t>What’s in it for me?</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23</a:t>
            </a:fld>
            <a:endParaRPr lang="en-US"/>
          </a:p>
        </p:txBody>
      </p:sp>
      <p:grpSp>
        <p:nvGrpSpPr>
          <p:cNvPr id="48" name="Group 47"/>
          <p:cNvGrpSpPr/>
          <p:nvPr/>
        </p:nvGrpSpPr>
        <p:grpSpPr>
          <a:xfrm>
            <a:off x="1163774" y="3693226"/>
            <a:ext cx="6911447" cy="2766951"/>
            <a:chOff x="1199392" y="3693226"/>
            <a:chExt cx="6911447" cy="2766951"/>
          </a:xfrm>
        </p:grpSpPr>
        <p:pic>
          <p:nvPicPr>
            <p:cNvPr id="46" name="Picture 45"/>
            <p:cNvPicPr/>
            <p:nvPr/>
          </p:nvPicPr>
          <p:blipFill>
            <a:blip r:embed="rId2" cstate="print"/>
            <a:srcRect l="760" t="11094" r="64134" b="46615"/>
            <a:stretch>
              <a:fillRect/>
            </a:stretch>
          </p:blipFill>
          <p:spPr bwMode="auto">
            <a:xfrm>
              <a:off x="1199392" y="3693226"/>
              <a:ext cx="2743200" cy="2707574"/>
            </a:xfrm>
            <a:prstGeom prst="rect">
              <a:avLst/>
            </a:prstGeom>
            <a:noFill/>
          </p:spPr>
        </p:pic>
        <p:pic>
          <p:nvPicPr>
            <p:cNvPr id="47" name="Picture 46"/>
            <p:cNvPicPr/>
            <p:nvPr/>
          </p:nvPicPr>
          <p:blipFill>
            <a:blip r:embed="rId2" cstate="print"/>
            <a:srcRect l="760" t="56384" r="52254" b="398"/>
            <a:stretch>
              <a:fillRect/>
            </a:stretch>
          </p:blipFill>
          <p:spPr bwMode="auto">
            <a:xfrm>
              <a:off x="4439391" y="3693226"/>
              <a:ext cx="3671448" cy="2766951"/>
            </a:xfrm>
            <a:prstGeom prst="rect">
              <a:avLst/>
            </a:prstGeom>
            <a:noFill/>
          </p:spPr>
        </p:pic>
      </p:grpSp>
      <p:sp>
        <p:nvSpPr>
          <p:cNvPr id="49" name="Oval 48"/>
          <p:cNvSpPr/>
          <p:nvPr/>
        </p:nvSpPr>
        <p:spPr>
          <a:xfrm>
            <a:off x="568040" y="1246911"/>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Diamond 53"/>
          <p:cNvSpPr/>
          <p:nvPr/>
        </p:nvSpPr>
        <p:spPr>
          <a:xfrm>
            <a:off x="568040" y="206432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8040" y="2857996"/>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p:txBody>
          <a:bodyPr/>
          <a:lstStyle/>
          <a:p>
            <a:pPr marL="336550" indent="-336550"/>
            <a:r>
              <a:rPr lang="en-US" sz="3600" dirty="0"/>
              <a:t>Do we </a:t>
            </a:r>
            <a:r>
              <a:rPr lang="en-US" sz="3600" i="1" dirty="0"/>
              <a:t>really</a:t>
            </a:r>
            <a:r>
              <a:rPr lang="en-US" sz="3600" dirty="0"/>
              <a:t> need another OPUS variation?</a:t>
            </a:r>
          </a:p>
        </p:txBody>
      </p:sp>
      <p:sp>
        <p:nvSpPr>
          <p:cNvPr id="16" name="Content Placeholder 15"/>
          <p:cNvSpPr>
            <a:spLocks noGrp="1"/>
          </p:cNvSpPr>
          <p:nvPr>
            <p:ph idx="1"/>
          </p:nvPr>
        </p:nvSpPr>
        <p:spPr/>
        <p:txBody>
          <a:bodyPr/>
          <a:lstStyle/>
          <a:p>
            <a:pPr marL="463550" indent="-463550">
              <a:buFont typeface="Arial" pitchFamily="34" charset="0"/>
              <a:buChar char="•"/>
              <a:defRPr/>
            </a:pPr>
            <a:r>
              <a:rPr lang="en-US" sz="2800" dirty="0"/>
              <a:t>The practical answer is yes. </a:t>
            </a:r>
            <a:br>
              <a:rPr lang="en-US" sz="2800" dirty="0"/>
            </a:br>
            <a:r>
              <a:rPr lang="en-US" sz="2800" dirty="0"/>
              <a:t>The NGS and other groups have a history of projects whose specifications can’t be entirely supported by OPUS Static (or OPUS Rapid Static).</a:t>
            </a:r>
          </a:p>
          <a:p>
            <a:pPr marL="463550" indent="-463550">
              <a:buFont typeface="Arial" pitchFamily="34" charset="0"/>
              <a:buChar char="•"/>
              <a:defRPr/>
            </a:pPr>
            <a:endParaRPr lang="en-US" sz="2800" dirty="0"/>
          </a:p>
          <a:p>
            <a:pPr marL="463550" indent="-463550">
              <a:buFont typeface="Arial" pitchFamily="34" charset="0"/>
              <a:buChar char="•"/>
              <a:defRPr/>
            </a:pPr>
            <a:r>
              <a:rPr lang="en-US" sz="2800" dirty="0"/>
              <a:t>The academic answer is yes.</a:t>
            </a:r>
            <a:br>
              <a:rPr lang="en-US" sz="2800" dirty="0"/>
            </a:br>
            <a:r>
              <a:rPr lang="en-US" sz="2800" dirty="0"/>
              <a:t>As good as OPUS Static does, and that is </a:t>
            </a:r>
            <a:r>
              <a:rPr lang="en-US" sz="2800" u="sng" dirty="0"/>
              <a:t>very</a:t>
            </a:r>
            <a:r>
              <a:rPr lang="en-US" sz="2800" dirty="0"/>
              <a:t> good indeed, sacrificing simplicity for flexibility can improve results.</a:t>
            </a:r>
          </a:p>
          <a:p>
            <a:pPr>
              <a:buFont typeface="Arial" pitchFamily="34" charset="0"/>
              <a:buChar char="•"/>
              <a:defRPr/>
            </a:pPr>
            <a:endParaRPr lang="en-US" dirty="0"/>
          </a:p>
        </p:txBody>
      </p:sp>
      <p:sp>
        <p:nvSpPr>
          <p:cNvPr id="19" name="Date Placeholder 18"/>
          <p:cNvSpPr>
            <a:spLocks noGrp="1"/>
          </p:cNvSpPr>
          <p:nvPr>
            <p:ph type="dt" sz="quarter" idx="10"/>
          </p:nvPr>
        </p:nvSpPr>
        <p:spPr/>
        <p:txBody>
          <a:bodyPr/>
          <a:lstStyle/>
          <a:p>
            <a:pPr>
              <a:defRPr/>
            </a:pPr>
            <a:r>
              <a:rPr lang="en-US"/>
              <a:t>2023-10-16</a:t>
            </a:r>
            <a:endParaRPr lang="en-US" dirty="0"/>
          </a:p>
        </p:txBody>
      </p:sp>
      <p:sp>
        <p:nvSpPr>
          <p:cNvPr id="20" name="Slide Number Placeholder 19"/>
          <p:cNvSpPr>
            <a:spLocks noGrp="1"/>
          </p:cNvSpPr>
          <p:nvPr>
            <p:ph type="sldNum" sz="quarter" idx="12"/>
          </p:nvPr>
        </p:nvSpPr>
        <p:spPr/>
        <p:txBody>
          <a:bodyPr/>
          <a:lstStyle/>
          <a:p>
            <a:pPr>
              <a:defRPr/>
            </a:pPr>
            <a:fld id="{6945B98D-198F-4A40-A357-338AC7B2866C}" type="slidenum">
              <a:rPr lang="en-US" smtClean="0"/>
              <a:pPr>
                <a:defRPr/>
              </a:pPr>
              <a:t>24</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p:txBody>
          <a:bodyPr/>
          <a:lstStyle/>
          <a:p>
            <a:pPr marL="514350" indent="-514350">
              <a:spcBef>
                <a:spcPct val="50000"/>
              </a:spcBef>
              <a:buFont typeface="+mj-lt"/>
              <a:buAutoNum type="arabicPeriod"/>
              <a:defRPr/>
            </a:pPr>
            <a:r>
              <a:rPr lang="en-US" sz="2800" b="1" dirty="0"/>
              <a:t>Plan your project</a:t>
            </a:r>
          </a:p>
          <a:p>
            <a:pPr marL="514350" indent="-514350">
              <a:spcBef>
                <a:spcPct val="50000"/>
              </a:spcBef>
              <a:buFont typeface="+mj-lt"/>
              <a:buAutoNum type="arabicPeriod"/>
              <a:defRPr/>
            </a:pPr>
            <a:endParaRPr lang="en-US" sz="2800" b="1" dirty="0"/>
          </a:p>
          <a:p>
            <a:pPr marL="514350" indent="-514350">
              <a:spcBef>
                <a:spcPct val="50000"/>
              </a:spcBef>
              <a:buFont typeface="+mj-lt"/>
              <a:buAutoNum type="arabicPeriod"/>
              <a:defRPr/>
            </a:pPr>
            <a:r>
              <a:rPr lang="en-US" sz="2800" b="1" dirty="0"/>
              <a:t>Collect data and metadata (photos and mark descriptions)</a:t>
            </a:r>
          </a:p>
          <a:p>
            <a:pPr marL="514350" indent="-514350">
              <a:spcBef>
                <a:spcPct val="50000"/>
              </a:spcBef>
              <a:buFont typeface="+mj-lt"/>
              <a:buAutoNum type="arabicPeriod"/>
              <a:defRPr/>
            </a:pPr>
            <a:endParaRPr lang="en-US" sz="2800" b="1" dirty="0"/>
          </a:p>
          <a:p>
            <a:pPr marL="514350" indent="-514350">
              <a:spcBef>
                <a:spcPct val="50000"/>
              </a:spcBef>
              <a:buFont typeface="+mj-lt"/>
              <a:buAutoNum type="arabicPeriod"/>
              <a:defRPr/>
            </a:pPr>
            <a:r>
              <a:rPr lang="en-US" sz="2800" b="1" dirty="0"/>
              <a:t>Process the data, locally</a:t>
            </a:r>
          </a:p>
          <a:p>
            <a:pPr marL="514350" indent="-514350">
              <a:spcBef>
                <a:spcPct val="50000"/>
              </a:spcBef>
              <a:buFont typeface="+mj-lt"/>
              <a:buAutoNum type="arabicPeriod"/>
              <a:defRPr/>
            </a:pPr>
            <a:r>
              <a:rPr lang="en-US" sz="2800" b="1" dirty="0"/>
              <a:t>Perform a network adjustment, locally</a:t>
            </a:r>
          </a:p>
          <a:p>
            <a:pPr marL="514350" indent="-514350">
              <a:spcBef>
                <a:spcPct val="50000"/>
              </a:spcBef>
              <a:buFont typeface="+mj-lt"/>
              <a:buAutoNum type="arabicPeriod"/>
              <a:defRPr/>
            </a:pPr>
            <a:r>
              <a:rPr lang="en-US" sz="2800" b="1" dirty="0"/>
              <a:t>Publish (if desired) via “bluebook”</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25</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a:xfrm>
            <a:off x="457200" y="1279525"/>
            <a:ext cx="8478456" cy="4938713"/>
          </a:xfrm>
        </p:spPr>
        <p:txBody>
          <a:bodyPr/>
          <a:lstStyle/>
          <a:p>
            <a:pPr marL="514350" indent="-514350">
              <a:spcBef>
                <a:spcPct val="50000"/>
              </a:spcBef>
              <a:buFont typeface="+mj-lt"/>
              <a:buAutoNum type="arabicPeriod"/>
              <a:defRPr/>
            </a:pPr>
            <a:r>
              <a:rPr lang="en-US" sz="2800" b="1" dirty="0"/>
              <a:t>Plan your project</a:t>
            </a:r>
          </a:p>
          <a:p>
            <a:pPr marL="514350" indent="-514350">
              <a:spcBef>
                <a:spcPct val="50000"/>
              </a:spcBef>
              <a:buFont typeface="+mj-lt"/>
              <a:buAutoNum type="arabicPeriod"/>
              <a:defRPr/>
            </a:pPr>
            <a:r>
              <a:rPr lang="en-US" sz="2800" b="1" dirty="0">
                <a:solidFill>
                  <a:srgbClr val="00B050"/>
                </a:solidFill>
              </a:rPr>
              <a:t>Create an OPUS project</a:t>
            </a:r>
          </a:p>
          <a:p>
            <a:pPr marL="514350" indent="-514350">
              <a:spcBef>
                <a:spcPct val="50000"/>
              </a:spcBef>
              <a:buFont typeface="+mj-lt"/>
              <a:buAutoNum type="arabicPeriod"/>
              <a:defRPr/>
            </a:pPr>
            <a:r>
              <a:rPr lang="en-US" sz="2800" b="1" dirty="0"/>
              <a:t>Collect data and metadata (photos and mark descriptions)</a:t>
            </a:r>
          </a:p>
          <a:p>
            <a:pPr marL="514350" indent="-514350">
              <a:spcBef>
                <a:spcPct val="50000"/>
              </a:spcBef>
              <a:buFont typeface="+mj-lt"/>
              <a:buAutoNum type="arabicPeriod"/>
              <a:defRPr/>
            </a:pPr>
            <a:r>
              <a:rPr lang="en-US" sz="2800" b="1" dirty="0">
                <a:solidFill>
                  <a:srgbClr val="00B050"/>
                </a:solidFill>
              </a:rPr>
              <a:t>Upload data to your project using OPUS</a:t>
            </a:r>
          </a:p>
          <a:p>
            <a:pPr marL="514350" indent="-514350">
              <a:spcBef>
                <a:spcPct val="50000"/>
              </a:spcBef>
              <a:buFont typeface="+mj-lt"/>
              <a:buAutoNum type="arabicPeriod"/>
              <a:defRPr/>
            </a:pPr>
            <a:r>
              <a:rPr lang="en-US" sz="2800" b="1" dirty="0"/>
              <a:t>Process the data,</a:t>
            </a:r>
            <a:r>
              <a:rPr lang="en-US" sz="2800" b="1" dirty="0">
                <a:solidFill>
                  <a:srgbClr val="00B050"/>
                </a:solidFill>
              </a:rPr>
              <a:t> using OPUS Projects</a:t>
            </a:r>
            <a:endParaRPr lang="en-US" sz="2800" b="1" dirty="0"/>
          </a:p>
          <a:p>
            <a:pPr marL="514350" indent="-514350">
              <a:spcBef>
                <a:spcPct val="50000"/>
              </a:spcBef>
              <a:buFont typeface="+mj-lt"/>
              <a:buAutoNum type="arabicPeriod"/>
              <a:defRPr/>
            </a:pPr>
            <a:r>
              <a:rPr lang="en-US" sz="2800" b="1" dirty="0"/>
              <a:t>Perform a network adjustment, </a:t>
            </a:r>
            <a:r>
              <a:rPr lang="en-US" sz="2800" b="1" dirty="0">
                <a:solidFill>
                  <a:srgbClr val="00B050"/>
                </a:solidFill>
              </a:rPr>
              <a:t>using OPUS Projects</a:t>
            </a:r>
            <a:endParaRPr lang="en-US" sz="2800" b="1" dirty="0"/>
          </a:p>
          <a:p>
            <a:pPr marL="514350" indent="-514350">
              <a:spcBef>
                <a:spcPct val="50000"/>
              </a:spcBef>
              <a:buFont typeface="+mj-lt"/>
              <a:buAutoNum type="arabicPeriod"/>
              <a:defRPr/>
            </a:pPr>
            <a:r>
              <a:rPr lang="en-US" sz="2800" b="1" dirty="0"/>
              <a:t>Publish (if desired) </a:t>
            </a:r>
            <a:r>
              <a:rPr lang="en-US" sz="2800" b="1" dirty="0">
                <a:solidFill>
                  <a:srgbClr val="00B050"/>
                </a:solidFill>
              </a:rPr>
              <a:t>via OPUS Projects</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26</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extLst>
      <p:ext uri="{BB962C8B-B14F-4D97-AF65-F5344CB8AC3E}">
        <p14:creationId xmlns:p14="http://schemas.microsoft.com/office/powerpoint/2010/main" val="254176669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27</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
        <p:nvSpPr>
          <p:cNvPr id="5" name="Content Placeholder 15">
            <a:extLst>
              <a:ext uri="{FF2B5EF4-FFF2-40B4-BE49-F238E27FC236}">
                <a16:creationId xmlns:a16="http://schemas.microsoft.com/office/drawing/2014/main" id="{D335D192-DF2C-0EEE-C678-35435339D68F}"/>
              </a:ext>
            </a:extLst>
          </p:cNvPr>
          <p:cNvSpPr txBox="1">
            <a:spLocks/>
          </p:cNvSpPr>
          <p:nvPr/>
        </p:nvSpPr>
        <p:spPr bwMode="auto">
          <a:xfrm>
            <a:off x="461010" y="106616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50000"/>
              </a:spcBef>
              <a:buFont typeface="Arial" charset="0"/>
              <a:buNone/>
              <a:defRPr/>
            </a:pPr>
            <a:r>
              <a:rPr lang="en-US" sz="2800" dirty="0"/>
              <a:t>Admittedly an oversimplification, nevertheless there is value in thinking of OPUS Projects as four steps with an optional fifth step.</a:t>
            </a:r>
          </a:p>
          <a:p>
            <a:pPr marL="514350" indent="-514350">
              <a:spcBef>
                <a:spcPct val="50000"/>
              </a:spcBef>
              <a:buFont typeface="+mj-lt"/>
              <a:buAutoNum type="arabicPeriod"/>
              <a:defRPr/>
            </a:pPr>
            <a:r>
              <a:rPr lang="en-US" sz="2800" b="1" dirty="0"/>
              <a:t>Creating A Project</a:t>
            </a:r>
          </a:p>
          <a:p>
            <a:pPr marL="514350" indent="-514350">
              <a:spcBef>
                <a:spcPct val="50000"/>
              </a:spcBef>
              <a:buFont typeface="+mj-lt"/>
              <a:buAutoNum type="arabicPeriod"/>
              <a:defRPr/>
            </a:pPr>
            <a:r>
              <a:rPr lang="en-US" sz="2800" b="1" dirty="0"/>
              <a:t>Uploading Data</a:t>
            </a:r>
          </a:p>
          <a:p>
            <a:pPr marL="514350" indent="-514350">
              <a:spcBef>
                <a:spcPct val="50000"/>
              </a:spcBef>
              <a:buFont typeface="+mj-lt"/>
              <a:buAutoNum type="arabicPeriod"/>
              <a:defRPr/>
            </a:pPr>
            <a:r>
              <a:rPr lang="en-US" sz="2800" b="1" dirty="0"/>
              <a:t>Session Processing</a:t>
            </a:r>
            <a:endParaRPr lang="en-US" sz="2800" dirty="0"/>
          </a:p>
          <a:p>
            <a:pPr marL="514350" indent="-514350">
              <a:spcBef>
                <a:spcPct val="50000"/>
              </a:spcBef>
              <a:buFont typeface="+mj-lt"/>
              <a:buAutoNum type="arabicPeriod"/>
              <a:defRPr/>
            </a:pPr>
            <a:r>
              <a:rPr lang="en-US" sz="2800" b="1" dirty="0"/>
              <a:t>Network Adjustment</a:t>
            </a:r>
          </a:p>
          <a:p>
            <a:pPr marL="514350" indent="-514350">
              <a:spcBef>
                <a:spcPct val="50000"/>
              </a:spcBef>
              <a:buFont typeface="+mj-lt"/>
              <a:buAutoNum type="arabicPeriod"/>
              <a:defRPr/>
            </a:pPr>
            <a:r>
              <a:rPr lang="en-US" sz="2800" b="1" dirty="0">
                <a:solidFill>
                  <a:srgbClr val="00B050"/>
                </a:solidFill>
              </a:rPr>
              <a:t>Submit to the NGS Integrated Database</a:t>
            </a:r>
            <a:endParaRPr lang="en-US" dirty="0">
              <a:solidFill>
                <a:srgbClr val="00B050"/>
              </a:solidFill>
            </a:endParaRPr>
          </a:p>
        </p:txBody>
      </p:sp>
    </p:spTree>
    <p:extLst>
      <p:ext uri="{BB962C8B-B14F-4D97-AF65-F5344CB8AC3E}">
        <p14:creationId xmlns:p14="http://schemas.microsoft.com/office/powerpoint/2010/main" val="373169675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Flowchart: Alternate Process 94"/>
          <p:cNvSpPr/>
          <p:nvPr/>
        </p:nvSpPr>
        <p:spPr>
          <a:xfrm>
            <a:off x="1082910" y="1702192"/>
            <a:ext cx="6401093" cy="3615934"/>
          </a:xfrm>
          <a:prstGeom prst="flowChartAlternateProcess">
            <a:avLst/>
          </a:prstGeom>
          <a:solidFill>
            <a:schemeClr val="lt1">
              <a:alpha val="67000"/>
            </a:schemeClr>
          </a:solidFill>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82" name="Right Arrow 81"/>
          <p:cNvSpPr/>
          <p:nvPr/>
        </p:nvSpPr>
        <p:spPr>
          <a:xfrm>
            <a:off x="2454087" y="3309938"/>
            <a:ext cx="1182687" cy="498475"/>
          </a:xfrm>
          <a:prstGeom prst="rightArrow">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Processor or Manager</a:t>
            </a:r>
          </a:p>
        </p:txBody>
      </p:sp>
      <p:sp>
        <p:nvSpPr>
          <p:cNvPr id="18436" name="Title 3"/>
          <p:cNvSpPr>
            <a:spLocks noGrp="1"/>
          </p:cNvSpPr>
          <p:nvPr>
            <p:ph type="title"/>
          </p:nvPr>
        </p:nvSpPr>
        <p:spPr/>
        <p:txBody>
          <a:bodyPr/>
          <a:lstStyle/>
          <a:p>
            <a:r>
              <a:rPr lang="en-US" sz="4000" dirty="0"/>
              <a:t>The steps represented graphically.</a:t>
            </a:r>
          </a:p>
        </p:txBody>
      </p:sp>
      <p:sp>
        <p:nvSpPr>
          <p:cNvPr id="22" name="Flowchart: Magnetic Disk 21"/>
          <p:cNvSpPr/>
          <p:nvPr/>
        </p:nvSpPr>
        <p:spPr>
          <a:xfrm>
            <a:off x="1441532" y="3117850"/>
            <a:ext cx="914400" cy="909638"/>
          </a:xfrm>
          <a:prstGeom prst="flowChartMagneticDisk">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Data &amp;</a:t>
            </a:r>
          </a:p>
          <a:p>
            <a:pPr algn="ctr">
              <a:defRPr/>
            </a:pPr>
            <a:r>
              <a:rPr lang="en-US" sz="1400" dirty="0"/>
              <a:t>Metadata</a:t>
            </a:r>
          </a:p>
        </p:txBody>
      </p:sp>
      <p:sp>
        <p:nvSpPr>
          <p:cNvPr id="31" name="Flowchart: Document 30"/>
          <p:cNvSpPr/>
          <p:nvPr/>
        </p:nvSpPr>
        <p:spPr>
          <a:xfrm>
            <a:off x="6203119" y="3252788"/>
            <a:ext cx="1098550" cy="639762"/>
          </a:xfrm>
          <a:prstGeom prst="flowChartDocument">
            <a:avLst/>
          </a:prstGeom>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Network</a:t>
            </a:r>
          </a:p>
          <a:p>
            <a:pPr algn="ctr">
              <a:defRPr/>
            </a:pPr>
            <a:r>
              <a:rPr lang="en-US" sz="1400" dirty="0"/>
              <a:t>Adjustment</a:t>
            </a:r>
          </a:p>
        </p:txBody>
      </p:sp>
      <p:sp>
        <p:nvSpPr>
          <p:cNvPr id="77" name="Down Arrow 76"/>
          <p:cNvSpPr/>
          <p:nvPr/>
        </p:nvSpPr>
        <p:spPr>
          <a:xfrm>
            <a:off x="6604756" y="4206875"/>
            <a:ext cx="274638" cy="1223963"/>
          </a:xfrm>
          <a:prstGeom prst="down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83" name="Right Arrow 82"/>
          <p:cNvSpPr/>
          <p:nvPr/>
        </p:nvSpPr>
        <p:spPr>
          <a:xfrm>
            <a:off x="5064274" y="3309938"/>
            <a:ext cx="1055687" cy="498475"/>
          </a:xfrm>
          <a:prstGeom prst="rightArrow">
            <a:avLst/>
          </a:prstGeom>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Manager</a:t>
            </a:r>
          </a:p>
        </p:txBody>
      </p:sp>
      <p:grpSp>
        <p:nvGrpSpPr>
          <p:cNvPr id="18443" name="Group 86"/>
          <p:cNvGrpSpPr>
            <a:grpSpLocks/>
          </p:cNvGrpSpPr>
          <p:nvPr/>
        </p:nvGrpSpPr>
        <p:grpSpPr bwMode="auto">
          <a:xfrm>
            <a:off x="3699075" y="3130550"/>
            <a:ext cx="1281112" cy="914400"/>
            <a:chOff x="4114800" y="1828800"/>
            <a:chExt cx="1280160" cy="914400"/>
          </a:xfrm>
        </p:grpSpPr>
        <p:sp>
          <p:nvSpPr>
            <p:cNvPr id="25" name="Flowchart: Document 24"/>
            <p:cNvSpPr/>
            <p:nvPr/>
          </p:nvSpPr>
          <p:spPr>
            <a:xfrm>
              <a:off x="4114800" y="1828800"/>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8" name="Flowchart: Document 27"/>
            <p:cNvSpPr/>
            <p:nvPr/>
          </p:nvSpPr>
          <p:spPr>
            <a:xfrm>
              <a:off x="4206807" y="1920875"/>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6" name="Flowchart: Document 25"/>
            <p:cNvSpPr/>
            <p:nvPr/>
          </p:nvSpPr>
          <p:spPr>
            <a:xfrm>
              <a:off x="4297226" y="2011363"/>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7" name="Flowchart: Document 26"/>
            <p:cNvSpPr/>
            <p:nvPr/>
          </p:nvSpPr>
          <p:spPr>
            <a:xfrm>
              <a:off x="4389233" y="2103438"/>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grpSp>
      <p:sp>
        <p:nvSpPr>
          <p:cNvPr id="88" name="Flowchart: Alternate Process 87"/>
          <p:cNvSpPr/>
          <p:nvPr/>
        </p:nvSpPr>
        <p:spPr>
          <a:xfrm>
            <a:off x="6264373" y="5578475"/>
            <a:ext cx="1004887" cy="50323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96" name="TextBox 95"/>
          <p:cNvSpPr txBox="1"/>
          <p:nvPr/>
        </p:nvSpPr>
        <p:spPr>
          <a:xfrm>
            <a:off x="1885190" y="1927225"/>
            <a:ext cx="2163762" cy="369888"/>
          </a:xfrm>
          <a:prstGeom prst="rect">
            <a:avLst/>
          </a:prstGeom>
          <a:noFill/>
        </p:spPr>
        <p:txBody>
          <a:bodyPr wrap="none">
            <a:spAutoFit/>
          </a:bodyPr>
          <a:lstStyle/>
          <a:p>
            <a:pPr>
              <a:defRPr/>
            </a:pPr>
            <a:r>
              <a:rPr lang="en-US" dirty="0">
                <a:solidFill>
                  <a:schemeClr val="bg1">
                    <a:lumMod val="50000"/>
                  </a:schemeClr>
                </a:solidFill>
                <a:latin typeface="Arial" pitchFamily="34" charset="0"/>
              </a:rPr>
              <a:t>Your OPUS Project</a:t>
            </a:r>
          </a:p>
        </p:txBody>
      </p:sp>
      <p:sp>
        <p:nvSpPr>
          <p:cNvPr id="98" name="Down Arrow 97"/>
          <p:cNvSpPr/>
          <p:nvPr/>
        </p:nvSpPr>
        <p:spPr>
          <a:xfrm>
            <a:off x="4329312" y="4203700"/>
            <a:ext cx="274638" cy="1223963"/>
          </a:xfrm>
          <a:prstGeom prst="downArrow">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99" name="Flowchart: Alternate Process 98"/>
          <p:cNvSpPr/>
          <p:nvPr/>
        </p:nvSpPr>
        <p:spPr>
          <a:xfrm>
            <a:off x="3949900" y="5578475"/>
            <a:ext cx="1006475" cy="503238"/>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0" name="Down Arrow 99"/>
          <p:cNvSpPr/>
          <p:nvPr/>
        </p:nvSpPr>
        <p:spPr>
          <a:xfrm>
            <a:off x="1751095" y="4206875"/>
            <a:ext cx="274637" cy="1223963"/>
          </a:xfrm>
          <a:prstGeom prst="downArrow">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01" name="Flowchart: Alternate Process 100"/>
          <p:cNvSpPr/>
          <p:nvPr/>
        </p:nvSpPr>
        <p:spPr>
          <a:xfrm>
            <a:off x="1403432" y="5578475"/>
            <a:ext cx="1006475" cy="503238"/>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2" name="Left-Right Arrow 101"/>
          <p:cNvSpPr/>
          <p:nvPr/>
        </p:nvSpPr>
        <p:spPr>
          <a:xfrm>
            <a:off x="191327" y="3309938"/>
            <a:ext cx="1158875" cy="484187"/>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3" name="Left-Right Arrow 102"/>
          <p:cNvSpPr/>
          <p:nvPr/>
        </p:nvSpPr>
        <p:spPr>
          <a:xfrm rot="1023123">
            <a:off x="203575" y="2496402"/>
            <a:ext cx="1158876" cy="485775"/>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4" name="Left-Right Arrow 103"/>
          <p:cNvSpPr/>
          <p:nvPr/>
        </p:nvSpPr>
        <p:spPr>
          <a:xfrm rot="20622056">
            <a:off x="202524" y="4119966"/>
            <a:ext cx="1158877" cy="484188"/>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37" name="Date Placeholder 36"/>
          <p:cNvSpPr>
            <a:spLocks noGrp="1"/>
          </p:cNvSpPr>
          <p:nvPr>
            <p:ph type="dt" sz="quarter" idx="10"/>
          </p:nvPr>
        </p:nvSpPr>
        <p:spPr/>
        <p:txBody>
          <a:bodyPr/>
          <a:lstStyle/>
          <a:p>
            <a:pPr>
              <a:defRPr/>
            </a:pPr>
            <a:r>
              <a:rPr lang="en-US"/>
              <a:t>2023-10-16</a:t>
            </a:r>
            <a:endParaRPr lang="en-US" dirty="0"/>
          </a:p>
        </p:txBody>
      </p:sp>
      <p:sp>
        <p:nvSpPr>
          <p:cNvPr id="38" name="Slide Number Placeholder 37"/>
          <p:cNvSpPr>
            <a:spLocks noGrp="1"/>
          </p:cNvSpPr>
          <p:nvPr>
            <p:ph type="sldNum" sz="quarter" idx="12"/>
          </p:nvPr>
        </p:nvSpPr>
        <p:spPr/>
        <p:txBody>
          <a:bodyPr/>
          <a:lstStyle/>
          <a:p>
            <a:pPr>
              <a:defRPr/>
            </a:pPr>
            <a:fld id="{B9B8975B-5D56-4ACD-90F5-DB3167D13854}" type="slidenum">
              <a:rPr lang="en-US" smtClean="0"/>
              <a:pPr>
                <a:defRPr/>
              </a:pPr>
              <a:t>28</a:t>
            </a:fld>
            <a:endParaRPr lang="en-US"/>
          </a:p>
        </p:txBody>
      </p:sp>
      <p:sp>
        <p:nvSpPr>
          <p:cNvPr id="39" name="Footer Placeholder 38"/>
          <p:cNvSpPr>
            <a:spLocks noGrp="1"/>
          </p:cNvSpPr>
          <p:nvPr>
            <p:ph type="ftr" sz="quarter" idx="11"/>
          </p:nvPr>
        </p:nvSpPr>
        <p:spPr/>
        <p:txBody>
          <a:bodyPr/>
          <a:lstStyle/>
          <a:p>
            <a:pPr>
              <a:defRPr/>
            </a:pPr>
            <a:r>
              <a:rPr lang="en-US"/>
              <a:t>Introduction</a:t>
            </a:r>
          </a:p>
        </p:txBody>
      </p:sp>
      <p:sp>
        <p:nvSpPr>
          <p:cNvPr id="29" name="Up Arrow 28"/>
          <p:cNvSpPr/>
          <p:nvPr/>
        </p:nvSpPr>
        <p:spPr>
          <a:xfrm rot="5400000">
            <a:off x="7357965" y="3313906"/>
            <a:ext cx="484187" cy="457200"/>
          </a:xfrm>
          <a:prstGeom prst="upArrow">
            <a:avLst/>
          </a:prstGeom>
          <a:solidFill>
            <a:schemeClr val="accent4">
              <a:lumMod val="20000"/>
              <a:lumOff val="80000"/>
            </a:schemeClr>
          </a:solidFill>
          <a:ln>
            <a:solidFill>
              <a:schemeClr val="accent4"/>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30" name="Flowchart: Alternate Process 29"/>
          <p:cNvSpPr/>
          <p:nvPr/>
        </p:nvSpPr>
        <p:spPr>
          <a:xfrm>
            <a:off x="7867128" y="3310499"/>
            <a:ext cx="1004887" cy="503238"/>
          </a:xfrm>
          <a:prstGeom prst="flowChartAlternateProcess">
            <a:avLst/>
          </a:prstGeom>
          <a:solidFill>
            <a:schemeClr val="accent4">
              <a:lumMod val="20000"/>
              <a:lumOff val="80000"/>
            </a:schemeClr>
          </a:solidFill>
          <a:ln>
            <a:solidFill>
              <a:schemeClr val="accent4"/>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Submit to NGS</a:t>
            </a:r>
          </a:p>
        </p:txBody>
      </p:sp>
    </p:spTree>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z="4000" dirty="0"/>
              <a:t>Are there other benefits?</a:t>
            </a:r>
          </a:p>
        </p:txBody>
      </p:sp>
      <p:sp>
        <p:nvSpPr>
          <p:cNvPr id="4099" name="Content Placeholder 2"/>
          <p:cNvSpPr>
            <a:spLocks noGrp="1"/>
          </p:cNvSpPr>
          <p:nvPr>
            <p:ph idx="1"/>
          </p:nvPr>
        </p:nvSpPr>
        <p:spPr>
          <a:xfrm>
            <a:off x="457200" y="1184525"/>
            <a:ext cx="8229600" cy="5156901"/>
          </a:xfrm>
        </p:spPr>
        <p:txBody>
          <a:bodyPr/>
          <a:lstStyle/>
          <a:p>
            <a:pPr marL="0" indent="0" eaLnBrk="1" hangingPunct="1">
              <a:buNone/>
            </a:pPr>
            <a:r>
              <a:rPr lang="en-US" sz="2800" dirty="0"/>
              <a:t>Exploiting a Web-based application like OPUS</a:t>
            </a:r>
            <a:r>
              <a:rPr lang="en-US" sz="2800" dirty="0">
                <a:latin typeface="Calibri"/>
              </a:rPr>
              <a:t> Projects can mean:</a:t>
            </a:r>
          </a:p>
          <a:p>
            <a:r>
              <a:rPr lang="en-US" sz="2800" dirty="0"/>
              <a:t>Less backtracking.</a:t>
            </a:r>
          </a:p>
          <a:p>
            <a:pPr lvl="1"/>
            <a:r>
              <a:rPr lang="en-US" sz="2400" dirty="0"/>
              <a:t>Data consolidated while teams are in the field.</a:t>
            </a:r>
          </a:p>
          <a:p>
            <a:pPr lvl="1"/>
            <a:r>
              <a:rPr lang="en-US" sz="2400" dirty="0"/>
              <a:t>Rapid data quality assessment. </a:t>
            </a:r>
          </a:p>
          <a:p>
            <a:r>
              <a:rPr lang="en-US" sz="2800" dirty="0"/>
              <a:t>Simpler logistics.</a:t>
            </a:r>
          </a:p>
          <a:p>
            <a:pPr lvl="1"/>
            <a:r>
              <a:rPr lang="en-US" sz="2400" dirty="0"/>
              <a:t>Data are immediate availability through on-line storage.</a:t>
            </a:r>
          </a:p>
          <a:p>
            <a:pPr lvl="1"/>
            <a:r>
              <a:rPr lang="en-US" sz="2400" dirty="0"/>
              <a:t>Automated organization.</a:t>
            </a:r>
          </a:p>
          <a:p>
            <a:r>
              <a:rPr lang="en-US" sz="2800" dirty="0"/>
              <a:t>Less worry.</a:t>
            </a:r>
          </a:p>
          <a:p>
            <a:pPr lvl="1"/>
            <a:r>
              <a:rPr lang="en-US" sz="2400" dirty="0"/>
              <a:t>Share information.</a:t>
            </a:r>
          </a:p>
          <a:p>
            <a:pPr lvl="1"/>
            <a:r>
              <a:rPr lang="en-US" sz="2400" dirty="0"/>
              <a:t>Share results.</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5DF8AEA1-CAC5-44C5-9A48-FE91634B65FC}"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F4BA1-9D85-4835-B6A5-F518EF600442}"/>
              </a:ext>
            </a:extLst>
          </p:cNvPr>
          <p:cNvSpPr>
            <a:spLocks noGrp="1"/>
          </p:cNvSpPr>
          <p:nvPr>
            <p:ph type="title"/>
          </p:nvPr>
        </p:nvSpPr>
        <p:spPr/>
        <p:txBody>
          <a:bodyPr/>
          <a:lstStyle/>
          <a:p>
            <a:r>
              <a:rPr lang="en-US" sz="3600" dirty="0"/>
              <a:t>OPUS Projects Managers Training Videos</a:t>
            </a:r>
          </a:p>
        </p:txBody>
      </p:sp>
      <p:sp>
        <p:nvSpPr>
          <p:cNvPr id="4" name="Date Placeholder 3">
            <a:extLst>
              <a:ext uri="{FF2B5EF4-FFF2-40B4-BE49-F238E27FC236}">
                <a16:creationId xmlns:a16="http://schemas.microsoft.com/office/drawing/2014/main" id="{5F57F641-71C6-4346-BBBF-044D82073E52}"/>
              </a:ext>
            </a:extLst>
          </p:cNvPr>
          <p:cNvSpPr>
            <a:spLocks noGrp="1"/>
          </p:cNvSpPr>
          <p:nvPr>
            <p:ph type="dt" sz="half" idx="10"/>
          </p:nvPr>
        </p:nvSpPr>
        <p:spPr/>
        <p:txBody>
          <a:bodyPr/>
          <a:lstStyle/>
          <a:p>
            <a:pPr>
              <a:defRPr/>
            </a:pPr>
            <a:r>
              <a:rPr lang="en-US"/>
              <a:t>2023-10-16</a:t>
            </a:r>
            <a:endParaRPr lang="en-US" dirty="0"/>
          </a:p>
        </p:txBody>
      </p:sp>
      <p:sp>
        <p:nvSpPr>
          <p:cNvPr id="5" name="Footer Placeholder 4">
            <a:extLst>
              <a:ext uri="{FF2B5EF4-FFF2-40B4-BE49-F238E27FC236}">
                <a16:creationId xmlns:a16="http://schemas.microsoft.com/office/drawing/2014/main" id="{C05AB18D-31AE-4551-B18E-A70C981764F4}"/>
              </a:ext>
            </a:extLst>
          </p:cNvPr>
          <p:cNvSpPr>
            <a:spLocks noGrp="1"/>
          </p:cNvSpPr>
          <p:nvPr>
            <p:ph type="ftr" sz="quarter" idx="11"/>
          </p:nvPr>
        </p:nvSpPr>
        <p:spPr/>
        <p:txBody>
          <a:bodyPr/>
          <a:lstStyle/>
          <a:p>
            <a:pPr>
              <a:defRPr/>
            </a:pPr>
            <a:r>
              <a:rPr lang="en-US"/>
              <a:t>Introduction</a:t>
            </a:r>
          </a:p>
        </p:txBody>
      </p:sp>
      <p:sp>
        <p:nvSpPr>
          <p:cNvPr id="6" name="Slide Number Placeholder 5">
            <a:extLst>
              <a:ext uri="{FF2B5EF4-FFF2-40B4-BE49-F238E27FC236}">
                <a16:creationId xmlns:a16="http://schemas.microsoft.com/office/drawing/2014/main" id="{432C35AF-3789-4EB8-867C-689254BB5FE8}"/>
              </a:ext>
            </a:extLst>
          </p:cNvPr>
          <p:cNvSpPr>
            <a:spLocks noGrp="1"/>
          </p:cNvSpPr>
          <p:nvPr>
            <p:ph type="sldNum" sz="quarter" idx="12"/>
          </p:nvPr>
        </p:nvSpPr>
        <p:spPr/>
        <p:txBody>
          <a:bodyPr/>
          <a:lstStyle/>
          <a:p>
            <a:pPr>
              <a:defRPr/>
            </a:pPr>
            <a:fld id="{E220C3D0-729A-4A15-8E23-72CBC95666E6}" type="slidenum">
              <a:rPr lang="en-US" smtClean="0"/>
              <a:pPr>
                <a:defRPr/>
              </a:pPr>
              <a:t>3</a:t>
            </a:fld>
            <a:endParaRPr lang="en-US"/>
          </a:p>
        </p:txBody>
      </p:sp>
      <p:pic>
        <p:nvPicPr>
          <p:cNvPr id="8" name="Picture 7">
            <a:extLst>
              <a:ext uri="{FF2B5EF4-FFF2-40B4-BE49-F238E27FC236}">
                <a16:creationId xmlns:a16="http://schemas.microsoft.com/office/drawing/2014/main" id="{D4BB0D66-718F-4908-A36F-58228AD7A3AB}"/>
              </a:ext>
            </a:extLst>
          </p:cNvPr>
          <p:cNvPicPr>
            <a:picLocks noChangeAspect="1"/>
          </p:cNvPicPr>
          <p:nvPr/>
        </p:nvPicPr>
        <p:blipFill rotWithShape="1">
          <a:blip r:embed="rId2"/>
          <a:srcRect l="25926" t="12980" r="26173" b="3450"/>
          <a:stretch/>
        </p:blipFill>
        <p:spPr>
          <a:xfrm>
            <a:off x="457200" y="1659467"/>
            <a:ext cx="4567396" cy="4696883"/>
          </a:xfrm>
          <a:prstGeom prst="rect">
            <a:avLst/>
          </a:prstGeom>
          <a:ln w="25400">
            <a:solidFill>
              <a:schemeClr val="accent1"/>
            </a:solidFill>
          </a:ln>
        </p:spPr>
      </p:pic>
      <p:sp>
        <p:nvSpPr>
          <p:cNvPr id="9" name="TextBox 8">
            <a:extLst>
              <a:ext uri="{FF2B5EF4-FFF2-40B4-BE49-F238E27FC236}">
                <a16:creationId xmlns:a16="http://schemas.microsoft.com/office/drawing/2014/main" id="{31104FC9-B424-4E55-BE81-E717AC2DA297}"/>
              </a:ext>
            </a:extLst>
          </p:cNvPr>
          <p:cNvSpPr txBox="1"/>
          <p:nvPr/>
        </p:nvSpPr>
        <p:spPr>
          <a:xfrm>
            <a:off x="457200" y="1193549"/>
            <a:ext cx="4707467" cy="369332"/>
          </a:xfrm>
          <a:prstGeom prst="rect">
            <a:avLst/>
          </a:prstGeom>
          <a:noFill/>
        </p:spPr>
        <p:txBody>
          <a:bodyPr wrap="square" rtlCol="0">
            <a:spAutoFit/>
          </a:bodyPr>
          <a:lstStyle/>
          <a:p>
            <a:r>
              <a:rPr lang="en-US" dirty="0"/>
              <a:t>https://www.ngs.noaa.gov/optrainingvideos/</a:t>
            </a:r>
          </a:p>
        </p:txBody>
      </p:sp>
      <p:sp>
        <p:nvSpPr>
          <p:cNvPr id="10" name="TextBox 9">
            <a:extLst>
              <a:ext uri="{FF2B5EF4-FFF2-40B4-BE49-F238E27FC236}">
                <a16:creationId xmlns:a16="http://schemas.microsoft.com/office/drawing/2014/main" id="{63CD84ED-E073-4963-9A0B-D7F8F687F844}"/>
              </a:ext>
            </a:extLst>
          </p:cNvPr>
          <p:cNvSpPr txBox="1"/>
          <p:nvPr/>
        </p:nvSpPr>
        <p:spPr>
          <a:xfrm rot="20428373">
            <a:off x="5461450" y="2318494"/>
            <a:ext cx="2183498" cy="1477328"/>
          </a:xfrm>
          <a:prstGeom prst="rect">
            <a:avLst/>
          </a:prstGeom>
          <a:noFill/>
        </p:spPr>
        <p:txBody>
          <a:bodyPr wrap="square" rtlCol="0">
            <a:spAutoFit/>
          </a:bodyPr>
          <a:lstStyle/>
          <a:p>
            <a:r>
              <a:rPr lang="en-US" i="1" dirty="0">
                <a:solidFill>
                  <a:srgbClr val="FF0000"/>
                </a:solidFill>
              </a:rPr>
              <a:t>Review these videos as needed.</a:t>
            </a:r>
          </a:p>
          <a:p>
            <a:pPr marL="285750" indent="-285750">
              <a:buFontTx/>
              <a:buChar char="-"/>
            </a:pPr>
            <a:r>
              <a:rPr lang="en-US" i="1" dirty="0">
                <a:solidFill>
                  <a:srgbClr val="FF0000"/>
                </a:solidFill>
              </a:rPr>
              <a:t>pre-training</a:t>
            </a:r>
          </a:p>
          <a:p>
            <a:pPr marL="285750" indent="-285750">
              <a:buFontTx/>
              <a:buChar char="-"/>
            </a:pPr>
            <a:r>
              <a:rPr lang="en-US" i="1" dirty="0">
                <a:solidFill>
                  <a:srgbClr val="FF0000"/>
                </a:solidFill>
              </a:rPr>
              <a:t>self review</a:t>
            </a:r>
          </a:p>
          <a:p>
            <a:pPr marL="285750" indent="-285750">
              <a:buFontTx/>
              <a:buChar char="-"/>
            </a:pPr>
            <a:r>
              <a:rPr lang="en-US" i="1" dirty="0">
                <a:solidFill>
                  <a:srgbClr val="FF0000"/>
                </a:solidFill>
              </a:rPr>
              <a:t>coach others</a:t>
            </a:r>
          </a:p>
        </p:txBody>
      </p:sp>
    </p:spTree>
    <p:extLst>
      <p:ext uri="{BB962C8B-B14F-4D97-AF65-F5344CB8AC3E}">
        <p14:creationId xmlns:p14="http://schemas.microsoft.com/office/powerpoint/2010/main" val="11820249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z="4000" dirty="0"/>
              <a:t>Limitations?</a:t>
            </a:r>
          </a:p>
        </p:txBody>
      </p:sp>
      <p:sp>
        <p:nvSpPr>
          <p:cNvPr id="4099" name="Content Placeholder 2"/>
          <p:cNvSpPr>
            <a:spLocks noGrp="1"/>
          </p:cNvSpPr>
          <p:nvPr>
            <p:ph idx="1"/>
          </p:nvPr>
        </p:nvSpPr>
        <p:spPr>
          <a:xfrm>
            <a:off x="457200" y="1279525"/>
            <a:ext cx="8229600" cy="5109400"/>
          </a:xfrm>
        </p:spPr>
        <p:txBody>
          <a:bodyPr/>
          <a:lstStyle/>
          <a:p>
            <a:r>
              <a:rPr lang="en-US" sz="2800" dirty="0"/>
              <a:t>Uploads through OPUS-Static.</a:t>
            </a:r>
          </a:p>
          <a:p>
            <a:pPr lvl="1"/>
            <a:r>
              <a:rPr lang="en-US" sz="2400" dirty="0"/>
              <a:t>Dual-frequency.</a:t>
            </a:r>
          </a:p>
          <a:p>
            <a:pPr lvl="1"/>
            <a:r>
              <a:rPr lang="en-US" sz="2400" dirty="0"/>
              <a:t>2 </a:t>
            </a:r>
            <a:r>
              <a:rPr lang="en-US" sz="2400" dirty="0" err="1"/>
              <a:t>hrs</a:t>
            </a:r>
            <a:r>
              <a:rPr lang="en-US" sz="2400" dirty="0"/>
              <a:t> ≤ data span ≤ 48 </a:t>
            </a:r>
            <a:r>
              <a:rPr lang="en-US" sz="2400" dirty="0" err="1"/>
              <a:t>hrs</a:t>
            </a:r>
            <a:r>
              <a:rPr lang="en-US" sz="2400" dirty="0"/>
              <a:t> (≤ 2 GPS midnights).</a:t>
            </a:r>
          </a:p>
          <a:p>
            <a:pPr lvl="1"/>
            <a:r>
              <a:rPr lang="en-US" sz="2400" dirty="0"/>
              <a:t>Observation interval = a factor of 30 (seconds).</a:t>
            </a:r>
          </a:p>
          <a:p>
            <a:r>
              <a:rPr lang="en-US" sz="2800" dirty="0"/>
              <a:t>Minimum project size.</a:t>
            </a:r>
          </a:p>
          <a:p>
            <a:pPr lvl="1"/>
            <a:r>
              <a:rPr lang="en-US" sz="2400" dirty="0"/>
              <a:t>At least 1 mark is needed, plus the CORS.</a:t>
            </a:r>
          </a:p>
          <a:p>
            <a:r>
              <a:rPr lang="en-US" sz="2800" dirty="0"/>
              <a:t>Maximum project size.</a:t>
            </a:r>
          </a:p>
          <a:p>
            <a:pPr lvl="1"/>
            <a:r>
              <a:rPr lang="en-US" sz="2400" dirty="0"/>
              <a:t>There are </a:t>
            </a:r>
            <a:r>
              <a:rPr lang="en-US" sz="2400" i="1" dirty="0"/>
              <a:t>practical</a:t>
            </a:r>
            <a:r>
              <a:rPr lang="en-US" sz="2400" dirty="0"/>
              <a:t> limits to a project’s maximum size.</a:t>
            </a:r>
          </a:p>
          <a:p>
            <a:pPr lvl="1"/>
            <a:r>
              <a:rPr lang="en-US" sz="2400" dirty="0"/>
              <a:t>About 100 marks in a single session.</a:t>
            </a:r>
          </a:p>
          <a:p>
            <a:pPr lvl="1"/>
            <a:r>
              <a:rPr lang="en-US" sz="2400" dirty="0"/>
              <a:t>Number of data files &lt; a few hundred.</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5DF8AEA1-CAC5-44C5-9A48-FE91634B65FC}" type="slidenum">
              <a:rPr lang="en-US" smtClean="0"/>
              <a:pPr>
                <a:defRPr/>
              </a:pPr>
              <a:t>30</a:t>
            </a:fld>
            <a:endParaRPr lang="en-US"/>
          </a:p>
        </p:txBody>
      </p:sp>
    </p:spTree>
    <p:extLst>
      <p:ext uri="{BB962C8B-B14F-4D97-AF65-F5344CB8AC3E}">
        <p14:creationId xmlns:p14="http://schemas.microsoft.com/office/powerpoint/2010/main" val="2273725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gps_survey (1).jpg"/>
          <p:cNvPicPr>
            <a:picLocks noChangeAspect="1"/>
          </p:cNvPicPr>
          <p:nvPr/>
        </p:nvPicPr>
        <p:blipFill>
          <a:blip r:embed="rId3" cstate="print"/>
          <a:stretch>
            <a:fillRect/>
          </a:stretch>
        </p:blipFill>
        <p:spPr>
          <a:xfrm>
            <a:off x="4389120" y="2581893"/>
            <a:ext cx="4754880" cy="3566160"/>
          </a:xfrm>
          <a:prstGeom prst="rect">
            <a:avLst/>
          </a:prstGeom>
        </p:spPr>
      </p:pic>
      <p:sp>
        <p:nvSpPr>
          <p:cNvPr id="6146" name="Title 1"/>
          <p:cNvSpPr>
            <a:spLocks noGrp="1"/>
          </p:cNvSpPr>
          <p:nvPr>
            <p:ph type="title"/>
          </p:nvPr>
        </p:nvSpPr>
        <p:spPr/>
        <p:txBody>
          <a:bodyPr/>
          <a:lstStyle/>
          <a:p>
            <a:pPr eaLnBrk="1" hangingPunct="1"/>
            <a:r>
              <a:rPr lang="en-US" dirty="0"/>
              <a:t>G.I.G.O.</a:t>
            </a:r>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6BACE098-4C34-4E67-8E64-96B7AA1C22B6}" type="slidenum">
              <a:rPr lang="en-US" smtClean="0"/>
              <a:pPr>
                <a:defRPr/>
              </a:pPr>
              <a:t>31</a:t>
            </a:fld>
            <a:endParaRPr lang="en-US"/>
          </a:p>
        </p:txBody>
      </p:sp>
      <p:sp>
        <p:nvSpPr>
          <p:cNvPr id="8" name="TextBox 7"/>
          <p:cNvSpPr txBox="1"/>
          <p:nvPr/>
        </p:nvSpPr>
        <p:spPr>
          <a:xfrm>
            <a:off x="427038" y="1225550"/>
            <a:ext cx="8301326" cy="5262979"/>
          </a:xfrm>
          <a:prstGeom prst="rect">
            <a:avLst/>
          </a:prstGeom>
          <a:noFill/>
        </p:spPr>
        <p:txBody>
          <a:bodyPr wrap="square">
            <a:spAutoFit/>
          </a:bodyPr>
          <a:lstStyle/>
          <a:p>
            <a:pPr>
              <a:defRPr/>
            </a:pPr>
            <a:r>
              <a:rPr lang="en-US" sz="2400" dirty="0">
                <a:latin typeface="Arial" pitchFamily="34" charset="0"/>
              </a:rPr>
              <a:t>We still need surveyors. We hope OPUS Projects can help, but it can’t do your job for you.</a:t>
            </a:r>
          </a:p>
          <a:p>
            <a:pP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Follow your project’s</a:t>
            </a:r>
            <a:br>
              <a:rPr lang="en-US" sz="2400" dirty="0">
                <a:latin typeface="Arial" pitchFamily="34" charset="0"/>
              </a:rPr>
            </a:br>
            <a:r>
              <a:rPr lang="en-US" sz="2400" dirty="0">
                <a:latin typeface="Arial" pitchFamily="34" charset="0"/>
              </a:rPr>
              <a:t>specifications.</a:t>
            </a:r>
          </a:p>
          <a:p>
            <a:pPr marL="342900" indent="-342900">
              <a:buFont typeface="Arial" pitchFamily="34" charset="0"/>
              <a:buChar cha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Use best practices and</a:t>
            </a:r>
            <a:br>
              <a:rPr lang="en-US" sz="2400" dirty="0">
                <a:latin typeface="Arial" pitchFamily="34" charset="0"/>
              </a:rPr>
            </a:br>
            <a:r>
              <a:rPr lang="en-US" sz="2400" dirty="0">
                <a:latin typeface="Arial" pitchFamily="34" charset="0"/>
              </a:rPr>
              <a:t>careful field procedures.</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Select permanent marks</a:t>
            </a:r>
            <a:br>
              <a:rPr lang="en-US" sz="2400" dirty="0">
                <a:latin typeface="Arial" pitchFamily="34" charset="0"/>
              </a:rPr>
            </a:br>
            <a:r>
              <a:rPr lang="en-US" sz="2400" dirty="0">
                <a:latin typeface="Arial" pitchFamily="34" charset="0"/>
              </a:rPr>
              <a:t>of public interest.</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Good coordinates come </a:t>
            </a:r>
            <a:br>
              <a:rPr lang="en-US" sz="2400" dirty="0">
                <a:latin typeface="Arial" pitchFamily="34" charset="0"/>
              </a:rPr>
            </a:br>
            <a:r>
              <a:rPr lang="en-US" sz="2400" dirty="0">
                <a:latin typeface="Arial" pitchFamily="34" charset="0"/>
              </a:rPr>
              <a:t>from good data.</a:t>
            </a:r>
            <a:endParaRPr lang="en-US" dirty="0">
              <a:latin typeface="Arial" pitchFamily="34" charset="0"/>
            </a:endParaRPr>
          </a:p>
        </p:txBody>
      </p:sp>
      <p:pic>
        <p:nvPicPr>
          <p:cNvPr id="26" name="Picture 3" descr="C:\Documents and Settings\joe.evjen\Local Settings\Temporary Internet Files\Content.IE5\371L64T5\MC900433873[1].png"/>
          <p:cNvPicPr>
            <a:picLocks noChangeAspect="1" noChangeArrowheads="1"/>
          </p:cNvPicPr>
          <p:nvPr/>
        </p:nvPicPr>
        <p:blipFill>
          <a:blip r:embed="rId4" cstate="print"/>
          <a:srcRect/>
          <a:stretch>
            <a:fillRect/>
          </a:stretch>
        </p:blipFill>
        <p:spPr bwMode="auto">
          <a:xfrm>
            <a:off x="7625079" y="2576838"/>
            <a:ext cx="1338262" cy="1338262"/>
          </a:xfrm>
          <a:prstGeom prst="rect">
            <a:avLst/>
          </a:prstGeom>
          <a:noFill/>
          <a:ln w="9525">
            <a:noFill/>
            <a:miter lim="800000"/>
            <a:headEnd/>
            <a:tailEnd/>
          </a:ln>
        </p:spPr>
      </p:pic>
      <p:pic>
        <p:nvPicPr>
          <p:cNvPr id="31" name="Picture 30" descr="obslog-OPUS.png"/>
          <p:cNvPicPr>
            <a:picLocks noChangeAspect="1"/>
          </p:cNvPicPr>
          <p:nvPr/>
        </p:nvPicPr>
        <p:blipFill>
          <a:blip r:embed="rId5" cstate="print"/>
          <a:srcRect/>
          <a:stretch>
            <a:fillRect/>
          </a:stretch>
        </p:blipFill>
        <p:spPr bwMode="auto">
          <a:xfrm>
            <a:off x="7594719" y="4067313"/>
            <a:ext cx="1398983" cy="1810968"/>
          </a:xfrm>
          <a:prstGeom prst="rect">
            <a:avLst/>
          </a:prstGeom>
          <a:noFill/>
          <a:ln w="9525">
            <a:noFill/>
            <a:miter lim="800000"/>
            <a:headEnd/>
            <a:tailEnd/>
          </a:ln>
        </p:spPr>
      </p:pic>
      <p:sp>
        <p:nvSpPr>
          <p:cNvPr id="17" name="TextBox 16"/>
          <p:cNvSpPr txBox="1"/>
          <p:nvPr/>
        </p:nvSpPr>
        <p:spPr>
          <a:xfrm>
            <a:off x="4393870" y="6139543"/>
            <a:ext cx="1765227" cy="276999"/>
          </a:xfrm>
          <a:prstGeom prst="rect">
            <a:avLst/>
          </a:prstGeom>
          <a:noFill/>
        </p:spPr>
        <p:txBody>
          <a:bodyPr wrap="none" rtlCol="0">
            <a:spAutoFit/>
          </a:bodyPr>
          <a:lstStyle/>
          <a:p>
            <a:r>
              <a:rPr lang="en-US" sz="1200" dirty="0">
                <a:solidFill>
                  <a:schemeClr val="accent1">
                    <a:lumMod val="75000"/>
                  </a:schemeClr>
                </a:solidFill>
              </a:rPr>
              <a:t>http://gis.larc.nasa.gov/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r>
              <a:rPr lang="en-US" sz="3600" dirty="0"/>
              <a:t>A little OPUS Projects history.</a:t>
            </a:r>
          </a:p>
        </p:txBody>
      </p:sp>
      <p:sp>
        <p:nvSpPr>
          <p:cNvPr id="17" name="Content Placeholder 16"/>
          <p:cNvSpPr>
            <a:spLocks noGrp="1"/>
          </p:cNvSpPr>
          <p:nvPr>
            <p:ph idx="1"/>
          </p:nvPr>
        </p:nvSpPr>
        <p:spPr/>
        <p:txBody>
          <a:bodyPr/>
          <a:lstStyle/>
          <a:p>
            <a:pPr marL="1025525" indent="-1025525">
              <a:buFont typeface="Arial" pitchFamily="34" charset="0"/>
              <a:buNone/>
              <a:defRPr/>
            </a:pPr>
            <a:r>
              <a:rPr lang="en-US" sz="2800" dirty="0"/>
              <a:t>2005:	Weston and Gwinn began initial development on OPUS Projects.</a:t>
            </a:r>
          </a:p>
          <a:p>
            <a:pPr marL="1025525" indent="-1025525">
              <a:buFont typeface="Arial" pitchFamily="34" charset="0"/>
              <a:buNone/>
              <a:defRPr/>
            </a:pPr>
            <a:r>
              <a:rPr lang="en-US" sz="2800" dirty="0"/>
              <a:t>2006:	Several projects were completed as part of a proof-of-concept. Although the impressions were positive, the development stalled.</a:t>
            </a:r>
          </a:p>
          <a:p>
            <a:pPr marL="1025525" indent="-1025525">
              <a:buFont typeface="Arial" pitchFamily="34" charset="0"/>
              <a:buNone/>
              <a:defRPr/>
            </a:pPr>
            <a:r>
              <a:rPr lang="en-US" sz="2800" dirty="0"/>
              <a:t>2007:	Development restarted.</a:t>
            </a:r>
          </a:p>
          <a:p>
            <a:pPr marL="1025525" indent="-1025525">
              <a:buFont typeface="Arial" pitchFamily="34" charset="0"/>
              <a:buNone/>
              <a:defRPr/>
            </a:pPr>
            <a:r>
              <a:rPr lang="en-US" sz="2800" dirty="0"/>
              <a:t>2010:	OPUS Projects goes beta.</a:t>
            </a:r>
          </a:p>
          <a:p>
            <a:pPr marL="1025525" indent="-1025525">
              <a:buFont typeface="Arial" pitchFamily="34" charset="0"/>
              <a:buNone/>
              <a:defRPr/>
            </a:pPr>
            <a:r>
              <a:rPr lang="en-US" sz="2800" dirty="0"/>
              <a:t>2013:	OPUS Projects goes operational. </a:t>
            </a:r>
          </a:p>
          <a:p>
            <a:pPr marL="1025525" indent="-1025525">
              <a:buFont typeface="Arial" pitchFamily="34" charset="0"/>
              <a:buNone/>
              <a:defRPr/>
            </a:pPr>
            <a:r>
              <a:rPr lang="en-US" sz="2800" dirty="0"/>
              <a:t>2020:  Submit to NGS</a:t>
            </a:r>
          </a:p>
          <a:p>
            <a:pPr marL="1025525" indent="-1025525">
              <a:buFont typeface="Arial" pitchFamily="34" charset="0"/>
              <a:buNone/>
              <a:defRPr/>
            </a:pPr>
            <a:r>
              <a:rPr lang="en-US" sz="2800" dirty="0"/>
              <a:t>2023:  GVX and more</a:t>
            </a:r>
          </a:p>
          <a:p>
            <a:pPr>
              <a:buFont typeface="Arial" pitchFamily="34" charset="0"/>
              <a:buChar char="•"/>
              <a:defRPr/>
            </a:pPr>
            <a:endParaRPr lang="en-US" dirty="0"/>
          </a:p>
        </p:txBody>
      </p:sp>
      <p:sp>
        <p:nvSpPr>
          <p:cNvPr id="19" name="Date Placeholder 18"/>
          <p:cNvSpPr>
            <a:spLocks noGrp="1"/>
          </p:cNvSpPr>
          <p:nvPr>
            <p:ph type="dt" sz="quarter" idx="10"/>
          </p:nvPr>
        </p:nvSpPr>
        <p:spPr/>
        <p:txBody>
          <a:bodyPr/>
          <a:lstStyle/>
          <a:p>
            <a:pPr>
              <a:defRPr/>
            </a:pPr>
            <a:r>
              <a:rPr lang="en-US"/>
              <a:t>2023-10-16</a:t>
            </a:r>
            <a:endParaRPr lang="en-US" dirty="0"/>
          </a:p>
        </p:txBody>
      </p:sp>
      <p:sp>
        <p:nvSpPr>
          <p:cNvPr id="20" name="Slide Number Placeholder 19"/>
          <p:cNvSpPr>
            <a:spLocks noGrp="1"/>
          </p:cNvSpPr>
          <p:nvPr>
            <p:ph type="sldNum" sz="quarter" idx="12"/>
          </p:nvPr>
        </p:nvSpPr>
        <p:spPr/>
        <p:txBody>
          <a:bodyPr/>
          <a:lstStyle/>
          <a:p>
            <a:pPr>
              <a:defRPr/>
            </a:pPr>
            <a:fld id="{33836125-077E-47ED-99B1-02B4389FFB4A}" type="slidenum">
              <a:rPr lang="en-US" smtClean="0"/>
              <a:pPr>
                <a:defRPr/>
              </a:pPr>
              <a:t>32</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sz="3600" dirty="0"/>
              <a:t>Things To Come.</a:t>
            </a:r>
          </a:p>
        </p:txBody>
      </p:sp>
      <p:sp>
        <p:nvSpPr>
          <p:cNvPr id="21507" name="Content Placeholder 16"/>
          <p:cNvSpPr>
            <a:spLocks noGrp="1"/>
          </p:cNvSpPr>
          <p:nvPr>
            <p:ph idx="1"/>
          </p:nvPr>
        </p:nvSpPr>
        <p:spPr>
          <a:xfrm>
            <a:off x="457200" y="1018275"/>
            <a:ext cx="8229600" cy="5406276"/>
          </a:xfrm>
        </p:spPr>
        <p:txBody>
          <a:bodyPr/>
          <a:lstStyle/>
          <a:p>
            <a:pPr marL="0" indent="0">
              <a:buNone/>
            </a:pPr>
            <a:r>
              <a:rPr lang="en-US" sz="2800" dirty="0"/>
              <a:t>OPUS Projects improves because of your critique and suggestions. Although we can’t act upon every comment, we do appreciate and consider every one. They have and will continue to steer development.</a:t>
            </a:r>
          </a:p>
          <a:p>
            <a:pPr marL="0" indent="0">
              <a:buNone/>
            </a:pPr>
            <a:r>
              <a:rPr lang="en-US" sz="2800" dirty="0"/>
              <a:t>Here are a few things already in the works:</a:t>
            </a:r>
          </a:p>
          <a:p>
            <a:r>
              <a:rPr lang="en-US" sz="2800" dirty="0"/>
              <a:t>Allowing data files &lt; 2 </a:t>
            </a:r>
            <a:r>
              <a:rPr lang="en-US" sz="2800" dirty="0" err="1"/>
              <a:t>hrs</a:t>
            </a:r>
            <a:r>
              <a:rPr lang="en-US" sz="2800" dirty="0"/>
              <a:t> in duration.</a:t>
            </a:r>
          </a:p>
          <a:p>
            <a:r>
              <a:rPr lang="en-US" sz="2800" dirty="0"/>
              <a:t>Enable multi-constellation (M-PAGES)</a:t>
            </a:r>
          </a:p>
          <a:p>
            <a:r>
              <a:rPr lang="en-US" sz="2800" dirty="0"/>
              <a:t>Better integration with CORS.</a:t>
            </a:r>
          </a:p>
          <a:p>
            <a:r>
              <a:rPr lang="en-US" sz="2800" dirty="0">
                <a:solidFill>
                  <a:srgbClr val="00B050"/>
                </a:solidFill>
              </a:rPr>
              <a:t>Publishing to the NGSIDB.</a:t>
            </a:r>
          </a:p>
          <a:p>
            <a:pPr marL="0" indent="0">
              <a:buNone/>
            </a:pPr>
            <a:endParaRPr lang="en-US" sz="2800" dirty="0"/>
          </a:p>
          <a:p>
            <a:pPr marL="0" indent="0">
              <a:buNone/>
            </a:pPr>
            <a:endParaRPr lang="en-US" sz="2800" dirty="0"/>
          </a:p>
          <a:p>
            <a:pPr marL="0" indent="0">
              <a:buNone/>
            </a:pPr>
            <a:endParaRPr lang="en-US" sz="2800" dirty="0"/>
          </a:p>
        </p:txBody>
      </p:sp>
      <p:sp>
        <p:nvSpPr>
          <p:cNvPr id="19" name="Date Placeholder 18"/>
          <p:cNvSpPr>
            <a:spLocks noGrp="1"/>
          </p:cNvSpPr>
          <p:nvPr>
            <p:ph type="dt" sz="quarter" idx="10"/>
          </p:nvPr>
        </p:nvSpPr>
        <p:spPr/>
        <p:txBody>
          <a:bodyPr/>
          <a:lstStyle/>
          <a:p>
            <a:pPr>
              <a:defRPr/>
            </a:pPr>
            <a:r>
              <a:rPr lang="en-US"/>
              <a:t>2023-10-16</a:t>
            </a:r>
            <a:endParaRPr lang="en-US" dirty="0"/>
          </a:p>
        </p:txBody>
      </p:sp>
      <p:sp>
        <p:nvSpPr>
          <p:cNvPr id="20" name="Slide Number Placeholder 19"/>
          <p:cNvSpPr>
            <a:spLocks noGrp="1"/>
          </p:cNvSpPr>
          <p:nvPr>
            <p:ph type="sldNum" sz="quarter" idx="12"/>
          </p:nvPr>
        </p:nvSpPr>
        <p:spPr/>
        <p:txBody>
          <a:bodyPr/>
          <a:lstStyle/>
          <a:p>
            <a:pPr>
              <a:defRPr/>
            </a:pPr>
            <a:fld id="{94412485-C945-4F0C-97CF-63817122073A}" type="slidenum">
              <a:rPr lang="en-US" smtClean="0"/>
              <a:pPr>
                <a:defRPr/>
              </a:pPr>
              <a:t>33</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
        <p:nvSpPr>
          <p:cNvPr id="2" name="TextBox 1">
            <a:extLst>
              <a:ext uri="{FF2B5EF4-FFF2-40B4-BE49-F238E27FC236}">
                <a16:creationId xmlns:a16="http://schemas.microsoft.com/office/drawing/2014/main" id="{26324C2F-900E-1D20-BC7A-8CD028A9586E}"/>
              </a:ext>
            </a:extLst>
          </p:cNvPr>
          <p:cNvSpPr txBox="1"/>
          <p:nvPr/>
        </p:nvSpPr>
        <p:spPr>
          <a:xfrm rot="21052197">
            <a:off x="4715687" y="4935024"/>
            <a:ext cx="1545617" cy="369332"/>
          </a:xfrm>
          <a:prstGeom prst="rect">
            <a:avLst/>
          </a:prstGeom>
          <a:noFill/>
          <a:ln w="28575">
            <a:solidFill>
              <a:srgbClr val="00B050"/>
            </a:solidFill>
          </a:ln>
        </p:spPr>
        <p:txBody>
          <a:bodyPr wrap="square" rtlCol="0">
            <a:spAutoFit/>
          </a:bodyPr>
          <a:lstStyle/>
          <a:p>
            <a:r>
              <a:rPr lang="en-US" dirty="0">
                <a:solidFill>
                  <a:srgbClr val="00B050"/>
                </a:solidFill>
              </a:rPr>
              <a:t>Implemented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500"/>
                                  </p:stCondLst>
                                  <p:childTnLst>
                                    <p:animEffect transition="out" filter="fade">
                                      <p:cBhvr>
                                        <p:cTn id="6" dur="1000" tmFilter="0, 0; .2, .5; .8, .5; 1, 0"/>
                                        <p:tgtEl>
                                          <p:spTgt spid="2"/>
                                        </p:tgtEl>
                                      </p:cBhvr>
                                    </p:animEffect>
                                    <p:animScale>
                                      <p:cBhvr>
                                        <p:cTn id="7" dur="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dirty="0"/>
            </a:br>
            <a:r>
              <a:rPr lang="en-US" dirty="0"/>
              <a:t> ngs.opus.projects@noaa.gov</a:t>
            </a:r>
          </a:p>
        </p:txBody>
      </p:sp>
      <p:sp>
        <p:nvSpPr>
          <p:cNvPr id="10" name="Date Placeholder 9"/>
          <p:cNvSpPr>
            <a:spLocks noGrp="1"/>
          </p:cNvSpPr>
          <p:nvPr>
            <p:ph type="dt" sz="quarter" idx="10"/>
          </p:nvPr>
        </p:nvSpPr>
        <p:spPr/>
        <p:txBody>
          <a:bodyPr/>
          <a:lstStyle/>
          <a:p>
            <a:pPr>
              <a:defRPr/>
            </a:pPr>
            <a:r>
              <a:rPr lang="en-US"/>
              <a:t>2023-10-16</a:t>
            </a:r>
            <a:endParaRPr lang="en-US" dirty="0"/>
          </a:p>
        </p:txBody>
      </p:sp>
      <p:sp>
        <p:nvSpPr>
          <p:cNvPr id="11" name="Slide Number Placeholder 10"/>
          <p:cNvSpPr>
            <a:spLocks noGrp="1"/>
          </p:cNvSpPr>
          <p:nvPr>
            <p:ph type="sldNum" sz="quarter" idx="12"/>
          </p:nvPr>
        </p:nvSpPr>
        <p:spPr/>
        <p:txBody>
          <a:bodyPr/>
          <a:lstStyle/>
          <a:p>
            <a:pPr>
              <a:defRPr/>
            </a:pPr>
            <a:fld id="{15DE4E45-0408-4461-A580-A51800A53FEC}" type="slidenum">
              <a:rPr lang="en-US" smtClean="0"/>
              <a:pPr>
                <a:defRPr/>
              </a:pPr>
              <a:t>34</a:t>
            </a:fld>
            <a:endParaRPr lang="en-US"/>
          </a:p>
        </p:txBody>
      </p:sp>
      <p:sp>
        <p:nvSpPr>
          <p:cNvPr id="12" name="Footer Placeholder 11"/>
          <p:cNvSpPr>
            <a:spLocks noGrp="1"/>
          </p:cNvSpPr>
          <p:nvPr>
            <p:ph type="ftr" sz="quarter" idx="11"/>
          </p:nvPr>
        </p:nvSpPr>
        <p:spPr/>
        <p:txBody>
          <a:bodyPr/>
          <a:lstStyle/>
          <a:p>
            <a:pPr>
              <a:defRPr/>
            </a:pPr>
            <a:r>
              <a:rPr lang="en-US"/>
              <a:t>Introduction</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Introduction</a:t>
            </a:r>
          </a:p>
        </p:txBody>
      </p:sp>
      <p:sp>
        <p:nvSpPr>
          <p:cNvPr id="2" name="TextBox 1">
            <a:extLst>
              <a:ext uri="{FF2B5EF4-FFF2-40B4-BE49-F238E27FC236}">
                <a16:creationId xmlns:a16="http://schemas.microsoft.com/office/drawing/2014/main" id="{BB1D0883-08F2-4768-BA5D-D42ED100E45F}"/>
              </a:ext>
            </a:extLst>
          </p:cNvPr>
          <p:cNvSpPr txBox="1"/>
          <p:nvPr/>
        </p:nvSpPr>
        <p:spPr>
          <a:xfrm>
            <a:off x="4137791" y="1568450"/>
            <a:ext cx="868418" cy="461665"/>
          </a:xfrm>
          <a:prstGeom prst="rect">
            <a:avLst/>
          </a:prstGeom>
          <a:noFill/>
        </p:spPr>
        <p:txBody>
          <a:bodyPr wrap="square" rtlCol="0">
            <a:spAutoFit/>
          </a:bodyPr>
          <a:lstStyle/>
          <a:p>
            <a:r>
              <a:rPr lang="en-US" sz="2400" dirty="0">
                <a:solidFill>
                  <a:srgbClr val="0070C0"/>
                </a:solidFill>
              </a:rPr>
              <a:t>End</a:t>
            </a:r>
          </a:p>
        </p:txBody>
      </p:sp>
    </p:spTree>
    <p:extLst>
      <p:ext uri="{BB962C8B-B14F-4D97-AF65-F5344CB8AC3E}">
        <p14:creationId xmlns:p14="http://schemas.microsoft.com/office/powerpoint/2010/main" val="53175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77978-4FF5-4062-9B9A-765D2B94283F}"/>
              </a:ext>
            </a:extLst>
          </p:cNvPr>
          <p:cNvSpPr>
            <a:spLocks noGrp="1"/>
          </p:cNvSpPr>
          <p:nvPr>
            <p:ph type="title"/>
          </p:nvPr>
        </p:nvSpPr>
        <p:spPr/>
        <p:txBody>
          <a:bodyPr/>
          <a:lstStyle/>
          <a:p>
            <a:r>
              <a:rPr lang="en-US" dirty="0"/>
              <a:t>Slides vs Examples</a:t>
            </a:r>
          </a:p>
        </p:txBody>
      </p:sp>
      <p:sp>
        <p:nvSpPr>
          <p:cNvPr id="6" name="Content Placeholder 5">
            <a:extLst>
              <a:ext uri="{FF2B5EF4-FFF2-40B4-BE49-F238E27FC236}">
                <a16:creationId xmlns:a16="http://schemas.microsoft.com/office/drawing/2014/main" id="{ACA0D093-BCAD-4F3A-8E11-8C34FEFD9C81}"/>
              </a:ext>
            </a:extLst>
          </p:cNvPr>
          <p:cNvSpPr>
            <a:spLocks noGrp="1"/>
          </p:cNvSpPr>
          <p:nvPr>
            <p:ph idx="1"/>
          </p:nvPr>
        </p:nvSpPr>
        <p:spPr/>
        <p:txBody>
          <a:bodyPr/>
          <a:lstStyle/>
          <a:p>
            <a:r>
              <a:rPr lang="en-US" dirty="0"/>
              <a:t>The slides being used today are “canned” examples as a starting point for instructors.</a:t>
            </a:r>
          </a:p>
          <a:p>
            <a:r>
              <a:rPr lang="en-US" dirty="0"/>
              <a:t>I have elected to use the slides, and provide the data and training project with which I am familiar.</a:t>
            </a:r>
          </a:p>
          <a:p>
            <a:pPr lvl="1"/>
            <a:r>
              <a:rPr lang="en-US" dirty="0"/>
              <a:t>Training today – Chesapeake Tutorial Project</a:t>
            </a:r>
          </a:p>
        </p:txBody>
      </p:sp>
      <p:sp>
        <p:nvSpPr>
          <p:cNvPr id="3" name="Date Placeholder 2">
            <a:extLst>
              <a:ext uri="{FF2B5EF4-FFF2-40B4-BE49-F238E27FC236}">
                <a16:creationId xmlns:a16="http://schemas.microsoft.com/office/drawing/2014/main" id="{AB9E5E70-BE12-4C43-8870-4ACC0E440E13}"/>
              </a:ext>
            </a:extLst>
          </p:cNvPr>
          <p:cNvSpPr>
            <a:spLocks noGrp="1"/>
          </p:cNvSpPr>
          <p:nvPr>
            <p:ph type="dt" sz="half" idx="10"/>
          </p:nvPr>
        </p:nvSpPr>
        <p:spPr/>
        <p:txBody>
          <a:bodyPr/>
          <a:lstStyle/>
          <a:p>
            <a:pPr>
              <a:defRPr/>
            </a:pPr>
            <a:r>
              <a:rPr lang="en-US"/>
              <a:t>2023-10-16</a:t>
            </a:r>
            <a:endParaRPr lang="en-US" dirty="0"/>
          </a:p>
        </p:txBody>
      </p:sp>
      <p:sp>
        <p:nvSpPr>
          <p:cNvPr id="4" name="Footer Placeholder 3">
            <a:extLst>
              <a:ext uri="{FF2B5EF4-FFF2-40B4-BE49-F238E27FC236}">
                <a16:creationId xmlns:a16="http://schemas.microsoft.com/office/drawing/2014/main" id="{DAA2240A-6A0B-4D61-A16C-4D3B706DE4B8}"/>
              </a:ext>
            </a:extLst>
          </p:cNvPr>
          <p:cNvSpPr>
            <a:spLocks noGrp="1"/>
          </p:cNvSpPr>
          <p:nvPr>
            <p:ph type="ftr" sz="quarter" idx="11"/>
          </p:nvPr>
        </p:nvSpPr>
        <p:spPr/>
        <p:txBody>
          <a:bodyPr/>
          <a:lstStyle/>
          <a:p>
            <a:pPr>
              <a:defRPr/>
            </a:pPr>
            <a:r>
              <a:rPr lang="en-US"/>
              <a:t>Introduction</a:t>
            </a:r>
          </a:p>
        </p:txBody>
      </p:sp>
      <p:sp>
        <p:nvSpPr>
          <p:cNvPr id="5" name="Slide Number Placeholder 4">
            <a:extLst>
              <a:ext uri="{FF2B5EF4-FFF2-40B4-BE49-F238E27FC236}">
                <a16:creationId xmlns:a16="http://schemas.microsoft.com/office/drawing/2014/main" id="{2FAEF053-741B-4319-A9CF-08F0B930C885}"/>
              </a:ext>
            </a:extLst>
          </p:cNvPr>
          <p:cNvSpPr>
            <a:spLocks noGrp="1"/>
          </p:cNvSpPr>
          <p:nvPr>
            <p:ph type="sldNum" sz="quarter" idx="12"/>
          </p:nvPr>
        </p:nvSpPr>
        <p:spPr/>
        <p:txBody>
          <a:bodyPr/>
          <a:lstStyle/>
          <a:p>
            <a:pPr>
              <a:defRPr/>
            </a:pPr>
            <a:fld id="{EB26A731-1E89-4A21-A26A-D51F11606EB3}" type="slidenum">
              <a:rPr lang="en-US" smtClean="0"/>
              <a:pPr>
                <a:defRPr/>
              </a:pPr>
              <a:t>4</a:t>
            </a:fld>
            <a:endParaRPr lang="en-US"/>
          </a:p>
        </p:txBody>
      </p:sp>
    </p:spTree>
    <p:extLst>
      <p:ext uri="{BB962C8B-B14F-4D97-AF65-F5344CB8AC3E}">
        <p14:creationId xmlns:p14="http://schemas.microsoft.com/office/powerpoint/2010/main" val="1697416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r>
              <a:rPr lang="en-US" sz="4000"/>
              <a:t>A few words before beginning.</a:t>
            </a:r>
          </a:p>
        </p:txBody>
      </p:sp>
      <p:sp>
        <p:nvSpPr>
          <p:cNvPr id="7" name="TextBox 6"/>
          <p:cNvSpPr txBox="1"/>
          <p:nvPr/>
        </p:nvSpPr>
        <p:spPr>
          <a:xfrm>
            <a:off x="457200" y="1280160"/>
            <a:ext cx="8229600" cy="3539430"/>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OPUS Projects is a Web-based utility implying that access to the Internet and use of a Web browser are required. </a:t>
            </a:r>
          </a:p>
          <a:p>
            <a:pPr marL="3175" indent="-3175">
              <a:spcBef>
                <a:spcPct val="50000"/>
              </a:spcBef>
              <a:defRPr/>
            </a:pPr>
            <a:r>
              <a:rPr lang="en-US" sz="2800" dirty="0">
                <a:solidFill>
                  <a:schemeClr val="tx1"/>
                </a:solidFill>
                <a:cs typeface="Arial" pitchFamily="34" charset="0"/>
              </a:rPr>
              <a:t>JavaScript must be enabled in your browser and pop-up blocking may have to be turned off. </a:t>
            </a:r>
          </a:p>
          <a:p>
            <a:pPr marL="3175" indent="-3175">
              <a:spcBef>
                <a:spcPct val="50000"/>
              </a:spcBef>
              <a:defRPr/>
            </a:pPr>
            <a:r>
              <a:rPr lang="en-US" sz="2800" dirty="0">
                <a:solidFill>
                  <a:schemeClr val="tx1"/>
                </a:solidFill>
                <a:cs typeface="Arial" pitchFamily="34" charset="0"/>
              </a:rPr>
              <a:t>If you have difficulty configuring your browser, contact your instructor or the OPUS Projects team.</a:t>
            </a: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6F798CE0-FC86-433D-B09A-256D47F486C7}" type="slidenum">
              <a:rPr lang="en-US" smtClean="0"/>
              <a:pPr>
                <a:defRPr/>
              </a:pPr>
              <a:t>5</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extLst>
      <p:ext uri="{BB962C8B-B14F-4D97-AF65-F5344CB8AC3E}">
        <p14:creationId xmlns:p14="http://schemas.microsoft.com/office/powerpoint/2010/main" val="253229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p:txBody>
          <a:bodyPr/>
          <a:lstStyle/>
          <a:p>
            <a:r>
              <a:rPr lang="en-US" sz="4000"/>
              <a:t>Operating systems and browsers.</a:t>
            </a:r>
          </a:p>
        </p:txBody>
      </p:sp>
      <p:sp>
        <p:nvSpPr>
          <p:cNvPr id="7" name="TextBox 6"/>
          <p:cNvSpPr txBox="1"/>
          <p:nvPr/>
        </p:nvSpPr>
        <p:spPr>
          <a:xfrm>
            <a:off x="457200" y="1280160"/>
            <a:ext cx="8229600" cy="4708981"/>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No guarantee that OPUS Projects will work with your computer is implied. It has been successfully tested on X86 PC’s in various combinations of the following…</a:t>
            </a:r>
          </a:p>
          <a:p>
            <a:pPr marL="466725" indent="-466725">
              <a:spcBef>
                <a:spcPct val="50000"/>
              </a:spcBef>
              <a:defRPr/>
            </a:pPr>
            <a:r>
              <a:rPr lang="en-US" sz="2400" dirty="0">
                <a:solidFill>
                  <a:schemeClr val="tx1"/>
                </a:solidFill>
                <a:cs typeface="Arial" pitchFamily="34" charset="0"/>
              </a:rPr>
              <a:t>Operating systems: </a:t>
            </a:r>
            <a:br>
              <a:rPr lang="en-US" sz="2400" dirty="0">
                <a:solidFill>
                  <a:schemeClr val="tx1"/>
                </a:solidFill>
                <a:cs typeface="Arial" pitchFamily="34" charset="0"/>
              </a:rPr>
            </a:br>
            <a:r>
              <a:rPr lang="en-US" sz="2400" dirty="0">
                <a:solidFill>
                  <a:schemeClr val="tx1"/>
                </a:solidFill>
                <a:cs typeface="Arial" pitchFamily="34" charset="0"/>
              </a:rPr>
              <a:t>Linux® and Microsoft Windows ® </a:t>
            </a:r>
          </a:p>
          <a:p>
            <a:pPr marL="466725" indent="-466725">
              <a:spcBef>
                <a:spcPct val="50000"/>
              </a:spcBef>
              <a:defRPr/>
            </a:pPr>
            <a:r>
              <a:rPr lang="en-US" sz="2400" dirty="0">
                <a:solidFill>
                  <a:schemeClr val="tx1"/>
                </a:solidFill>
                <a:cs typeface="Arial" pitchFamily="34" charset="0"/>
              </a:rPr>
              <a:t>Browsers:</a:t>
            </a:r>
            <a:br>
              <a:rPr lang="en-US" sz="2400" dirty="0">
                <a:solidFill>
                  <a:schemeClr val="tx1"/>
                </a:solidFill>
                <a:cs typeface="Arial" pitchFamily="34" charset="0"/>
              </a:rPr>
            </a:br>
            <a:r>
              <a:rPr lang="en-US" sz="2400" dirty="0">
                <a:solidFill>
                  <a:schemeClr val="tx1"/>
                </a:solidFill>
                <a:cs typeface="Arial" pitchFamily="34" charset="0"/>
              </a:rPr>
              <a:t>Chrome™ </a:t>
            </a:r>
            <a:br>
              <a:rPr lang="en-US" sz="2400" dirty="0">
                <a:solidFill>
                  <a:schemeClr val="tx1"/>
                </a:solidFill>
                <a:cs typeface="Arial" pitchFamily="34" charset="0"/>
              </a:rPr>
            </a:br>
            <a:r>
              <a:rPr lang="en-US" sz="2400" dirty="0">
                <a:solidFill>
                  <a:schemeClr val="tx1"/>
                </a:solidFill>
                <a:cs typeface="Arial" pitchFamily="34" charset="0"/>
              </a:rPr>
              <a:t>Firefox® </a:t>
            </a:r>
            <a:br>
              <a:rPr lang="en-US" sz="2400" dirty="0">
                <a:solidFill>
                  <a:schemeClr val="tx1"/>
                </a:solidFill>
                <a:cs typeface="Arial" pitchFamily="34" charset="0"/>
              </a:rPr>
            </a:br>
            <a:r>
              <a:rPr lang="en-US" sz="2400" dirty="0">
                <a:solidFill>
                  <a:schemeClr val="tx1"/>
                </a:solidFill>
                <a:cs typeface="Arial" pitchFamily="34" charset="0"/>
              </a:rPr>
              <a:t>Internet Explorer® 8 through 10</a:t>
            </a:r>
            <a:br>
              <a:rPr lang="en-US" sz="2400" dirty="0">
                <a:solidFill>
                  <a:schemeClr val="tx1"/>
                </a:solidFill>
                <a:cs typeface="Arial" pitchFamily="34" charset="0"/>
              </a:rPr>
            </a:br>
            <a:r>
              <a:rPr lang="en-US" sz="2400" dirty="0">
                <a:solidFill>
                  <a:schemeClr val="tx1"/>
                </a:solidFill>
                <a:cs typeface="Arial" pitchFamily="34" charset="0"/>
              </a:rPr>
              <a:t>Opera® </a:t>
            </a:r>
            <a:br>
              <a:rPr lang="en-US" sz="2400" dirty="0">
                <a:solidFill>
                  <a:schemeClr val="tx1"/>
                </a:solidFill>
                <a:cs typeface="Arial" pitchFamily="34" charset="0"/>
              </a:rPr>
            </a:br>
            <a:r>
              <a:rPr lang="en-US" sz="2400" dirty="0">
                <a:solidFill>
                  <a:schemeClr val="tx1"/>
                </a:solidFill>
                <a:cs typeface="Arial" pitchFamily="34" charset="0"/>
              </a:rPr>
              <a:t>Safari®</a:t>
            </a:r>
          </a:p>
        </p:txBody>
      </p:sp>
      <p:sp>
        <p:nvSpPr>
          <p:cNvPr id="18" name="Date Placeholder 17"/>
          <p:cNvSpPr>
            <a:spLocks noGrp="1"/>
          </p:cNvSpPr>
          <p:nvPr>
            <p:ph type="dt" sz="quarter" idx="10"/>
          </p:nvPr>
        </p:nvSpPr>
        <p:spPr/>
        <p:txBody>
          <a:bodyPr/>
          <a:lstStyle/>
          <a:p>
            <a:pPr>
              <a:defRPr/>
            </a:pPr>
            <a:r>
              <a:rPr lang="en-US"/>
              <a:t>2023-10-16</a:t>
            </a:r>
            <a:endParaRPr lang="en-US" dirty="0"/>
          </a:p>
        </p:txBody>
      </p:sp>
      <p:sp>
        <p:nvSpPr>
          <p:cNvPr id="19" name="Slide Number Placeholder 18"/>
          <p:cNvSpPr>
            <a:spLocks noGrp="1"/>
          </p:cNvSpPr>
          <p:nvPr>
            <p:ph type="sldNum" sz="quarter" idx="12"/>
          </p:nvPr>
        </p:nvSpPr>
        <p:spPr/>
        <p:txBody>
          <a:bodyPr/>
          <a:lstStyle/>
          <a:p>
            <a:pPr>
              <a:defRPr/>
            </a:pPr>
            <a:fld id="{3E87AC96-4820-4F23-A8AD-B9E0A21C4429}" type="slidenum">
              <a:rPr lang="en-US" smtClean="0"/>
              <a:pPr>
                <a:defRPr/>
              </a:pPr>
              <a:t>6</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a:t>Workshop Outline</a:t>
            </a:r>
          </a:p>
        </p:txBody>
      </p:sp>
      <p:sp>
        <p:nvSpPr>
          <p:cNvPr id="5123" name="Content Placeholder 2"/>
          <p:cNvSpPr>
            <a:spLocks noGrp="1"/>
          </p:cNvSpPr>
          <p:nvPr>
            <p:ph idx="1"/>
          </p:nvPr>
        </p:nvSpPr>
        <p:spPr>
          <a:xfrm>
            <a:off x="457200" y="1279525"/>
            <a:ext cx="8686800" cy="4938713"/>
          </a:xfrm>
        </p:spPr>
        <p:txBody>
          <a:bodyPr/>
          <a:lstStyle/>
          <a:p>
            <a:pPr marL="461963" indent="-461963">
              <a:buFont typeface="Wingdings" pitchFamily="2" charset="2"/>
              <a:buChar char="Ø"/>
            </a:pPr>
            <a:r>
              <a:rPr lang="en-US" sz="2800" b="1" dirty="0"/>
              <a:t>Introduction</a:t>
            </a:r>
          </a:p>
          <a:p>
            <a:pPr marL="461963" indent="-461963"/>
            <a:r>
              <a:rPr lang="en-US" sz="2800" dirty="0"/>
              <a:t>Step 1 : Creating a Project</a:t>
            </a:r>
          </a:p>
          <a:p>
            <a:pPr marL="461963" indent="-461963"/>
            <a:r>
              <a:rPr lang="en-US" sz="2800" dirty="0"/>
              <a:t>Step 2 : Uploading Data</a:t>
            </a:r>
          </a:p>
          <a:p>
            <a:pPr marL="461963" indent="-461963"/>
            <a:r>
              <a:rPr lang="en-US" sz="2800" dirty="0"/>
              <a:t>Step 3 : Session Processing</a:t>
            </a:r>
          </a:p>
          <a:p>
            <a:pPr marL="461963" indent="-461963"/>
            <a:r>
              <a:rPr lang="en-US" sz="2800" dirty="0"/>
              <a:t>Step 4 : Network Adjustment</a:t>
            </a:r>
            <a:endParaRPr lang="en-US" dirty="0"/>
          </a:p>
        </p:txBody>
      </p:sp>
      <p:sp>
        <p:nvSpPr>
          <p:cNvPr id="4" name="Date Placeholder 3"/>
          <p:cNvSpPr>
            <a:spLocks noGrp="1"/>
          </p:cNvSpPr>
          <p:nvPr>
            <p:ph type="dt" sz="quarter" idx="10"/>
          </p:nvPr>
        </p:nvSpPr>
        <p:spPr/>
        <p:txBody>
          <a:bodyPr/>
          <a:lstStyle/>
          <a:p>
            <a:pPr>
              <a:defRPr/>
            </a:pPr>
            <a:r>
              <a:rPr lang="en-US"/>
              <a:t>2023-10-16</a:t>
            </a:r>
            <a:endParaRPr lang="en-US" dirty="0"/>
          </a:p>
        </p:txBody>
      </p:sp>
      <p:sp>
        <p:nvSpPr>
          <p:cNvPr id="5" name="Slide Number Placeholder 4"/>
          <p:cNvSpPr>
            <a:spLocks noGrp="1"/>
          </p:cNvSpPr>
          <p:nvPr>
            <p:ph type="sldNum" sz="quarter" idx="12"/>
          </p:nvPr>
        </p:nvSpPr>
        <p:spPr/>
        <p:txBody>
          <a:bodyPr/>
          <a:lstStyle/>
          <a:p>
            <a:pPr>
              <a:defRPr/>
            </a:pPr>
            <a:fld id="{3762A72E-26F8-40B0-8CD7-8BDED64597D1}" type="slidenum">
              <a:rPr lang="en-US" smtClean="0"/>
              <a:pPr>
                <a:defRPr/>
              </a:pPr>
              <a:t>7</a:t>
            </a:fld>
            <a:endParaRPr lang="en-US"/>
          </a:p>
        </p:txBody>
      </p:sp>
      <p:sp>
        <p:nvSpPr>
          <p:cNvPr id="6" name="Footer Placeholder 5"/>
          <p:cNvSpPr>
            <a:spLocks noGrp="1"/>
          </p:cNvSpPr>
          <p:nvPr>
            <p:ph type="ftr" sz="quarter" idx="11"/>
          </p:nvPr>
        </p:nvSpPr>
        <p:spPr/>
        <p:txBody>
          <a:bodyPr/>
          <a:lstStyle/>
          <a:p>
            <a:pPr>
              <a:defRPr/>
            </a:pPr>
            <a:r>
              <a:rPr lang="en-US"/>
              <a:t>Introduction</a:t>
            </a:r>
          </a:p>
        </p:txBody>
      </p:sp>
      <p:sp>
        <p:nvSpPr>
          <p:cNvPr id="2" name="TextBox 1">
            <a:extLst>
              <a:ext uri="{FF2B5EF4-FFF2-40B4-BE49-F238E27FC236}">
                <a16:creationId xmlns:a16="http://schemas.microsoft.com/office/drawing/2014/main" id="{0D5C37A8-0622-456E-8B8B-B1FFE811123D}"/>
              </a:ext>
            </a:extLst>
          </p:cNvPr>
          <p:cNvSpPr txBox="1"/>
          <p:nvPr/>
        </p:nvSpPr>
        <p:spPr>
          <a:xfrm rot="21307541">
            <a:off x="680977" y="4148138"/>
            <a:ext cx="4159876" cy="1815882"/>
          </a:xfrm>
          <a:prstGeom prst="rect">
            <a:avLst/>
          </a:prstGeom>
          <a:noFill/>
        </p:spPr>
        <p:txBody>
          <a:bodyPr wrap="square" rtlCol="0">
            <a:spAutoFit/>
          </a:bodyPr>
          <a:lstStyle/>
          <a:p>
            <a:r>
              <a:rPr lang="en-US" sz="2800" dirty="0">
                <a:solidFill>
                  <a:srgbClr val="0070C0"/>
                </a:solidFill>
                <a:latin typeface="+mn-lt"/>
              </a:rPr>
              <a:t>Step 5 : Submit to NGS</a:t>
            </a:r>
          </a:p>
          <a:p>
            <a:r>
              <a:rPr lang="en-US" sz="2800" dirty="0">
                <a:solidFill>
                  <a:srgbClr val="0070C0"/>
                </a:solidFill>
                <a:latin typeface="+mn-lt"/>
              </a:rPr>
              <a:t>Is an optional step and will be covered in a separate training.</a:t>
            </a:r>
          </a:p>
        </p:txBody>
      </p:sp>
      <p:sp>
        <p:nvSpPr>
          <p:cNvPr id="3" name="TextBox 2">
            <a:extLst>
              <a:ext uri="{FF2B5EF4-FFF2-40B4-BE49-F238E27FC236}">
                <a16:creationId xmlns:a16="http://schemas.microsoft.com/office/drawing/2014/main" id="{CB3EA9A0-6737-4F65-44EC-3E16276FAC77}"/>
              </a:ext>
            </a:extLst>
          </p:cNvPr>
          <p:cNvSpPr txBox="1"/>
          <p:nvPr/>
        </p:nvSpPr>
        <p:spPr>
          <a:xfrm rot="21277351">
            <a:off x="4917436" y="4160970"/>
            <a:ext cx="3923818" cy="1569660"/>
          </a:xfrm>
          <a:prstGeom prst="rect">
            <a:avLst/>
          </a:prstGeom>
          <a:noFill/>
        </p:spPr>
        <p:txBody>
          <a:bodyPr wrap="square" rtlCol="0">
            <a:spAutoFit/>
          </a:bodyPr>
          <a:lstStyle/>
          <a:p>
            <a:r>
              <a:rPr lang="en-US" sz="1200" b="1" dirty="0"/>
              <a:t>OPUS-Projects Manager's Training</a:t>
            </a:r>
          </a:p>
          <a:p>
            <a:r>
              <a:rPr lang="en-US" sz="1200" dirty="0"/>
              <a:t>Trainer: Dave Zenk, Northern Plains Regional Advisor</a:t>
            </a:r>
          </a:p>
          <a:p>
            <a:r>
              <a:rPr lang="en-US" sz="1200" dirty="0"/>
              <a:t>Friday, October 27, 2023</a:t>
            </a:r>
          </a:p>
          <a:p>
            <a:endParaRPr lang="en-US" sz="1200" dirty="0"/>
          </a:p>
          <a:p>
            <a:pPr algn="l"/>
            <a:r>
              <a:rPr lang="en-US" sz="1200" b="1" i="0" dirty="0">
                <a:solidFill>
                  <a:srgbClr val="000000"/>
                </a:solidFill>
                <a:effectLst/>
                <a:latin typeface="arial" panose="020B0604020202020204" pitchFamily="34" charset="0"/>
              </a:rPr>
              <a:t>The class will run on Friday, October 27,2023 11:00pm-1:30pm ET is an OPTIONAL SESSION, and will cover procedures necessary to </a:t>
            </a:r>
            <a:r>
              <a:rPr lang="en-US" sz="1200" b="1" i="0" dirty="0">
                <a:solidFill>
                  <a:srgbClr val="FF0000"/>
                </a:solidFill>
                <a:effectLst/>
                <a:latin typeface="arial" panose="020B0604020202020204" pitchFamily="34" charset="0"/>
              </a:rPr>
              <a:t>submit projects </a:t>
            </a:r>
            <a:r>
              <a:rPr lang="en-US" sz="1200" b="1" i="0" dirty="0">
                <a:solidFill>
                  <a:srgbClr val="000000"/>
                </a:solidFill>
                <a:effectLst/>
                <a:latin typeface="arial" panose="020B0604020202020204" pitchFamily="34" charset="0"/>
              </a:rPr>
              <a:t>for inclusion in the NGS database.</a:t>
            </a:r>
          </a:p>
        </p:txBody>
      </p:sp>
      <p:sp>
        <p:nvSpPr>
          <p:cNvPr id="8" name="Arrow: Right 7">
            <a:extLst>
              <a:ext uri="{FF2B5EF4-FFF2-40B4-BE49-F238E27FC236}">
                <a16:creationId xmlns:a16="http://schemas.microsoft.com/office/drawing/2014/main" id="{BFDF9B55-3590-5845-A18A-6BA845B6A495}"/>
              </a:ext>
            </a:extLst>
          </p:cNvPr>
          <p:cNvSpPr/>
          <p:nvPr/>
        </p:nvSpPr>
        <p:spPr>
          <a:xfrm>
            <a:off x="2295758" y="5692109"/>
            <a:ext cx="2445071" cy="266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r>
              <a:rPr lang="en-US" sz="4000"/>
              <a:t>What’s in this training?</a:t>
            </a:r>
          </a:p>
        </p:txBody>
      </p:sp>
      <p:sp>
        <p:nvSpPr>
          <p:cNvPr id="6147" name="Content Placeholder 15"/>
          <p:cNvSpPr>
            <a:spLocks noGrp="1"/>
          </p:cNvSpPr>
          <p:nvPr>
            <p:ph idx="1"/>
          </p:nvPr>
        </p:nvSpPr>
        <p:spPr/>
        <p:txBody>
          <a:bodyPr/>
          <a:lstStyle/>
          <a:p>
            <a:pPr marL="0" indent="1588">
              <a:spcBef>
                <a:spcPct val="50000"/>
              </a:spcBef>
              <a:buFont typeface="Arial" charset="0"/>
              <a:buNone/>
            </a:pPr>
            <a:r>
              <a:rPr lang="en-US" sz="2800" dirty="0"/>
              <a:t>This presentation is a brief introduction to and overview of OPUS Projects.</a:t>
            </a:r>
          </a:p>
          <a:p>
            <a:pPr marL="0" indent="1588">
              <a:spcBef>
                <a:spcPct val="50000"/>
              </a:spcBef>
              <a:buFont typeface="Arial" charset="0"/>
              <a:buNone/>
            </a:pPr>
            <a:r>
              <a:rPr lang="en-US" sz="2800" dirty="0"/>
              <a:t>The remaining presentations are a cookbook of the steps needed to complete most projects. Like most cookbooks, you will see steps completed in detail, but the technical justification for the steps will be minimal.</a:t>
            </a:r>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D8D9742D-96CC-4184-8FA7-352E42FCFB7D}" type="slidenum">
              <a:rPr lang="en-US" smtClean="0"/>
              <a:pPr>
                <a:defRPr/>
              </a:pPr>
              <a:t>8</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sz="4000"/>
              <a:t>What’s not in this training?</a:t>
            </a:r>
          </a:p>
        </p:txBody>
      </p:sp>
      <p:sp>
        <p:nvSpPr>
          <p:cNvPr id="16" name="Content Placeholder 15"/>
          <p:cNvSpPr>
            <a:spLocks noGrp="1"/>
          </p:cNvSpPr>
          <p:nvPr>
            <p:ph idx="1"/>
          </p:nvPr>
        </p:nvSpPr>
        <p:spPr/>
        <p:txBody>
          <a:bodyPr/>
          <a:lstStyle/>
          <a:p>
            <a:pPr marL="0" indent="1588">
              <a:spcBef>
                <a:spcPct val="50000"/>
              </a:spcBef>
              <a:buFont typeface="Arial" pitchFamily="34" charset="0"/>
              <a:buNone/>
              <a:defRPr/>
            </a:pPr>
            <a:r>
              <a:rPr lang="en-US" sz="2800" dirty="0"/>
              <a:t>This training should not be considered an endorsement of any specific project design, field technique, hardware or software.</a:t>
            </a:r>
          </a:p>
          <a:p>
            <a:pPr marL="0" indent="1588">
              <a:spcBef>
                <a:spcPct val="50000"/>
              </a:spcBef>
              <a:buFont typeface="Arial" pitchFamily="34" charset="0"/>
              <a:buNone/>
              <a:defRPr/>
            </a:pPr>
            <a:r>
              <a:rPr lang="en-US" sz="2800" dirty="0"/>
              <a:t>Nor does it represent specific NGS project guidelines. However, a familiarity with these guidelines may be valuable. For more information, visit:</a:t>
            </a:r>
          </a:p>
          <a:p>
            <a:pPr marL="463550" indent="1588">
              <a:spcBef>
                <a:spcPct val="50000"/>
              </a:spcBef>
              <a:buFont typeface="Arial" pitchFamily="34" charset="0"/>
              <a:buNone/>
              <a:defRPr/>
            </a:pPr>
            <a:r>
              <a:rPr lang="en-US" sz="2800" dirty="0"/>
              <a:t>http://www.fgdc.gov/</a:t>
            </a:r>
            <a:br>
              <a:rPr lang="en-US" sz="2800" dirty="0"/>
            </a:br>
            <a:r>
              <a:rPr lang="en-US" sz="2800" dirty="0"/>
              <a:t>http://geodesy.noaa.gov/AERO/aero.html http://geodesy.noaa.gov/heightmod/</a:t>
            </a:r>
          </a:p>
          <a:p>
            <a:pPr marL="0" indent="1588">
              <a:spcBef>
                <a:spcPct val="50000"/>
              </a:spcBef>
              <a:buFont typeface="Arial" pitchFamily="34" charset="0"/>
              <a:buNone/>
              <a:defRPr/>
            </a:pPr>
            <a:endParaRPr lang="en-US" sz="2800" dirty="0"/>
          </a:p>
        </p:txBody>
      </p:sp>
      <p:sp>
        <p:nvSpPr>
          <p:cNvPr id="17" name="Date Placeholder 16"/>
          <p:cNvSpPr>
            <a:spLocks noGrp="1"/>
          </p:cNvSpPr>
          <p:nvPr>
            <p:ph type="dt" sz="quarter" idx="10"/>
          </p:nvPr>
        </p:nvSpPr>
        <p:spPr/>
        <p:txBody>
          <a:bodyPr/>
          <a:lstStyle/>
          <a:p>
            <a:pPr>
              <a:defRPr/>
            </a:pPr>
            <a:r>
              <a:rPr lang="en-US"/>
              <a:t>2023-10-16</a:t>
            </a:r>
            <a:endParaRPr lang="en-US" dirty="0"/>
          </a:p>
        </p:txBody>
      </p:sp>
      <p:sp>
        <p:nvSpPr>
          <p:cNvPr id="18" name="Slide Number Placeholder 17"/>
          <p:cNvSpPr>
            <a:spLocks noGrp="1"/>
          </p:cNvSpPr>
          <p:nvPr>
            <p:ph type="sldNum" sz="quarter" idx="12"/>
          </p:nvPr>
        </p:nvSpPr>
        <p:spPr/>
        <p:txBody>
          <a:bodyPr/>
          <a:lstStyle/>
          <a:p>
            <a:pPr>
              <a:defRPr/>
            </a:pPr>
            <a:fld id="{1F5BAC4B-A2A9-4BD0-86FE-4F2157E3D26E}" type="slidenum">
              <a:rPr lang="en-US" smtClean="0"/>
              <a:pPr>
                <a:defRPr/>
              </a:pPr>
              <a:t>9</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theme/theme1.xml><?xml version="1.0" encoding="utf-8"?>
<a:theme xmlns:a="http://schemas.openxmlformats.org/drawingml/2006/main" name="training_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training_draft</Template>
  <TotalTime>3327</TotalTime>
  <Words>2604</Words>
  <Application>Microsoft Office PowerPoint</Application>
  <PresentationFormat>On-screen Show (4:3)</PresentationFormat>
  <Paragraphs>491</Paragraphs>
  <Slides>34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Arial</vt:lpstr>
      <vt:lpstr>Calibri</vt:lpstr>
      <vt:lpstr>Courier New</vt:lpstr>
      <vt:lpstr>Wingdings</vt:lpstr>
      <vt:lpstr>training_draft</vt:lpstr>
      <vt:lpstr>OPUS Projects Manager Training</vt:lpstr>
      <vt:lpstr>I’ve advanced to the second slide and I’m reading it.</vt:lpstr>
      <vt:lpstr>OPUS Projects Managers Training Videos</vt:lpstr>
      <vt:lpstr>Slides vs Examples</vt:lpstr>
      <vt:lpstr>A few words before beginning.</vt:lpstr>
      <vt:lpstr>Operating systems and browsers.</vt:lpstr>
      <vt:lpstr>Workshop Outline</vt:lpstr>
      <vt:lpstr>What’s in this training?</vt:lpstr>
      <vt:lpstr>What’s not in this training?</vt:lpstr>
      <vt:lpstr>What’s the bottom line?</vt:lpstr>
      <vt:lpstr>A project has been created for you.</vt:lpstr>
      <vt:lpstr>The state of your training project.</vt:lpstr>
      <vt:lpstr>The training data set.</vt:lpstr>
      <vt:lpstr>What’s in the ZIP file?</vt:lpstr>
      <vt:lpstr>What is the training data set?</vt:lpstr>
      <vt:lpstr>Anything else before we begin?</vt:lpstr>
      <vt:lpstr>A brief overview of OPUS Projects. By Dan Martin, Northeast Regional Advisor 11 minute video https://geodesy.noaa.gov/corbin/class_description/What_is_OPUS_Projects.shtml</vt:lpstr>
      <vt:lpstr>What is OPUS Projects?</vt:lpstr>
      <vt:lpstr>Why complicate OPUS?</vt:lpstr>
      <vt:lpstr>Why complicate OPUS?</vt:lpstr>
      <vt:lpstr>Why complicate OPUS?</vt:lpstr>
      <vt:lpstr>Why complicate OPUS?</vt:lpstr>
      <vt:lpstr>What’s in it for me?</vt:lpstr>
      <vt:lpstr>Do we really need another OPUS variation?</vt:lpstr>
      <vt:lpstr>What does this mean operationally?</vt:lpstr>
      <vt:lpstr>What does this mean operationally?</vt:lpstr>
      <vt:lpstr>What does this mean operationally?</vt:lpstr>
      <vt:lpstr>The steps represented graphically.</vt:lpstr>
      <vt:lpstr>Are there other benefits?</vt:lpstr>
      <vt:lpstr>Limitations?</vt:lpstr>
      <vt:lpstr>G.I.G.O.</vt:lpstr>
      <vt:lpstr>A little OPUS Projects history.</vt:lpstr>
      <vt:lpstr>Things To Come.</vt:lpstr>
      <vt:lpstr>OPUS Projects Manager Training</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Introduction</dc:subject>
  <dc:creator>mark.schenewerk</dc:creator>
  <cp:keywords>OPUS-Projects</cp:keywords>
  <cp:lastModifiedBy>David Zenk</cp:lastModifiedBy>
  <cp:revision>177</cp:revision>
  <dcterms:created xsi:type="dcterms:W3CDTF">2010-09-08T16:22:07Z</dcterms:created>
  <dcterms:modified xsi:type="dcterms:W3CDTF">2023-10-05T14:56:28Z</dcterms:modified>
  <cp:category>training</cp:category>
</cp:coreProperties>
</file>